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1968" y="-11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74140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508000" y="659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Line"/>
          <p:cNvSpPr/>
          <p:nvPr/>
        </p:nvSpPr>
        <p:spPr>
          <a:xfrm>
            <a:off x="508000" y="408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" name="Line"/>
          <p:cNvSpPr/>
          <p:nvPr/>
        </p:nvSpPr>
        <p:spPr>
          <a:xfrm flipV="1">
            <a:off x="7994302" y="45262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508000" y="35052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17" name="Title Text"/>
          <p:cNvSpPr txBox="1">
            <a:spLocks noGrp="1"/>
          </p:cNvSpPr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533400" y="5969000"/>
            <a:ext cx="119380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sz="3000" i="1"/>
            </a:lvl1pPr>
          </a:lstStyle>
          <a:p>
            <a:r>
              <a:t>–Johnny Appleseed</a:t>
            </a:r>
          </a:p>
        </p:txBody>
      </p:sp>
      <p:sp>
        <p:nvSpPr>
          <p:cNvPr id="108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" name="Line"/>
          <p:cNvSpPr/>
          <p:nvPr/>
        </p:nvSpPr>
        <p:spPr>
          <a:xfrm>
            <a:off x="508000" y="913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" name="Line"/>
          <p:cNvSpPr/>
          <p:nvPr/>
        </p:nvSpPr>
        <p:spPr>
          <a:xfrm>
            <a:off x="508000" y="662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" name="Lin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508000" y="60960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31" name="Image"/>
          <p:cNvSpPr>
            <a:spLocks noGrp="1"/>
          </p:cNvSpPr>
          <p:nvPr>
            <p:ph type="pic" idx="14"/>
          </p:nvPr>
        </p:nvSpPr>
        <p:spPr>
          <a:xfrm>
            <a:off x="596900" y="633461"/>
            <a:ext cx="11811000" cy="5207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>
            <a:off x="508000" y="4876800"/>
            <a:ext cx="56763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" name="Line"/>
          <p:cNvSpPr/>
          <p:nvPr/>
        </p:nvSpPr>
        <p:spPr>
          <a:xfrm>
            <a:off x="508000" y="2768600"/>
            <a:ext cx="567631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" name="Lorem Ipsum Dolor"/>
          <p:cNvSpPr txBox="1">
            <a:spLocks noGrp="1"/>
          </p:cNvSpPr>
          <p:nvPr>
            <p:ph type="body" sz="quarter" idx="13"/>
          </p:nvPr>
        </p:nvSpPr>
        <p:spPr>
          <a:xfrm>
            <a:off x="508000" y="2171700"/>
            <a:ext cx="5676900" cy="508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52" name="Image"/>
          <p:cNvSpPr>
            <a:spLocks noGrp="1"/>
          </p:cNvSpPr>
          <p:nvPr>
            <p:ph type="pic" sz="half" idx="14"/>
          </p:nvPr>
        </p:nvSpPr>
        <p:spPr>
          <a:xfrm>
            <a:off x="6818219" y="647699"/>
            <a:ext cx="5588001" cy="8331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Image"/>
          <p:cNvSpPr>
            <a:spLocks noGrp="1"/>
          </p:cNvSpPr>
          <p:nvPr>
            <p:ph type="pic" sz="half" idx="13"/>
          </p:nvPr>
        </p:nvSpPr>
        <p:spPr>
          <a:xfrm>
            <a:off x="6819900" y="2654300"/>
            <a:ext cx="5588000" cy="635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Body Level One…"/>
          <p:cNvSpPr txBox="1">
            <a:spLocks noGrp="1"/>
          </p:cNvSpPr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>
            <a:spLocks noGrp="1"/>
          </p:cNvSpPr>
          <p:nvPr>
            <p:ph type="pic" sz="quarter" idx="13"/>
          </p:nvPr>
        </p:nvSpPr>
        <p:spPr>
          <a:xfrm>
            <a:off x="6856319" y="4772799"/>
            <a:ext cx="5499101" cy="4229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Image"/>
          <p:cNvSpPr>
            <a:spLocks noGrp="1"/>
          </p:cNvSpPr>
          <p:nvPr>
            <p:ph type="pic" sz="quarter" idx="14"/>
          </p:nvPr>
        </p:nvSpPr>
        <p:spPr>
          <a:xfrm>
            <a:off x="6860562" y="609600"/>
            <a:ext cx="5499101" cy="3530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9" name="Image"/>
          <p:cNvSpPr>
            <a:spLocks noGrp="1"/>
          </p:cNvSpPr>
          <p:nvPr>
            <p:ph type="pic" sz="half" idx="15"/>
          </p:nvPr>
        </p:nvSpPr>
        <p:spPr>
          <a:xfrm>
            <a:off x="557119" y="609599"/>
            <a:ext cx="5588001" cy="83947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508000" y="21717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Line"/>
          <p:cNvSpPr/>
          <p:nvPr/>
        </p:nvSpPr>
        <p:spPr>
          <a:xfrm>
            <a:off x="508000" y="6350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258300"/>
            <a:ext cx="342901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C494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18 Apr. 2019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18 Apr. 2019</a:t>
            </a:r>
          </a:p>
        </p:txBody>
      </p:sp>
      <p:pic>
        <p:nvPicPr>
          <p:cNvPr id="134" name="image.axd.jpeg" descr="image.axd.jpeg"/>
          <p:cNvPicPr>
            <a:picLocks noGrp="1"/>
          </p:cNvPicPr>
          <p:nvPr>
            <p:ph type="pic" idx="14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69900" y="544561"/>
            <a:ext cx="12065000" cy="5537201"/>
          </a:xfrm>
          <a:prstGeom prst="rect">
            <a:avLst/>
          </a:prstGeom>
        </p:spPr>
      </p:pic>
      <p:sp>
        <p:nvSpPr>
          <p:cNvPr id="135" name="Approach to Headache in G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Approach to Headache in GP</a:t>
            </a:r>
          </a:p>
        </p:txBody>
      </p:sp>
      <p:sp>
        <p:nvSpPr>
          <p:cNvPr id="136" name="Abeer Bader Al-Obaidan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Abeer Bader Al-Obaidan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Lorem Ipsum Dolor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Lorem Ipsum Dolor</a:t>
            </a:r>
          </a:p>
        </p:txBody>
      </p:sp>
      <p:pic>
        <p:nvPicPr>
          <p:cNvPr id="171" name="tl-full_width_tall_mobile.jpg" descr="tl-full_width_tall_mobile.jpg"/>
          <p:cNvPicPr>
            <a:picLocks noGrp="1"/>
          </p:cNvPicPr>
          <p:nvPr>
            <p:ph type="pic" idx="14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91219" y="558799"/>
            <a:ext cx="5842001" cy="8661401"/>
          </a:xfrm>
          <a:prstGeom prst="rect">
            <a:avLst/>
          </a:prstGeom>
        </p:spPr>
      </p:pic>
      <p:sp>
        <p:nvSpPr>
          <p:cNvPr id="172" name="Primary Headach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Primary Headaches </a:t>
            </a:r>
          </a:p>
        </p:txBody>
      </p:sp>
      <p:sp>
        <p:nvSpPr>
          <p:cNvPr id="173" name="How to categorize primary headache syndromes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to categorize primary headache syndromes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Migraine Without Aur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Migraine Without Aura</a:t>
            </a:r>
          </a:p>
        </p:txBody>
      </p:sp>
      <p:sp>
        <p:nvSpPr>
          <p:cNvPr id="176" name="At least five attacks1 fulfilling criteria B-D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69824" indent="-369824" defTabSz="327152">
              <a:spcBef>
                <a:spcPts val="1300"/>
              </a:spcBef>
              <a:buClrTx/>
              <a:buSzPct val="100000"/>
              <a:buFontTx/>
              <a:buAutoNum type="alphaUcPeriod"/>
              <a:defRPr sz="2016"/>
            </a:pPr>
            <a:r>
              <a:t>At least five attacks1 fulfilling criteria B-D</a:t>
            </a:r>
          </a:p>
          <a:p>
            <a:pPr marL="369824" indent="-369824" defTabSz="327152">
              <a:spcBef>
                <a:spcPts val="1300"/>
              </a:spcBef>
              <a:buClrTx/>
              <a:buSzPct val="100000"/>
              <a:buFontTx/>
              <a:buAutoNum type="alphaUcPeriod"/>
              <a:defRPr sz="2016"/>
            </a:pPr>
            <a:r>
              <a:t>Headache attacks lasting 4-72 hr (untreated or unsuccessfully treated)2;3</a:t>
            </a:r>
          </a:p>
          <a:p>
            <a:pPr marL="369824" indent="-369824" defTabSz="327152">
              <a:spcBef>
                <a:spcPts val="1300"/>
              </a:spcBef>
              <a:buClrTx/>
              <a:buSzPct val="100000"/>
              <a:buFontTx/>
              <a:buAutoNum type="alphaUcPeriod"/>
              <a:defRPr sz="2016"/>
            </a:pPr>
            <a:r>
              <a:t>Headache has at least two of the following four characteristics:</a:t>
            </a:r>
          </a:p>
          <a:p>
            <a:pPr marL="739648" lvl="1" indent="-369824" defTabSz="327152">
              <a:spcBef>
                <a:spcPts val="1300"/>
              </a:spcBef>
              <a:buClrTx/>
              <a:buSzPct val="100000"/>
              <a:buFontTx/>
              <a:buAutoNum type="arabicPeriod"/>
              <a:defRPr sz="2016"/>
            </a:pPr>
            <a:r>
              <a:t>unilateral location</a:t>
            </a:r>
          </a:p>
          <a:p>
            <a:pPr marL="739648" lvl="1" indent="-369824" defTabSz="327152">
              <a:spcBef>
                <a:spcPts val="1300"/>
              </a:spcBef>
              <a:buClrTx/>
              <a:buSzPct val="100000"/>
              <a:buFontTx/>
              <a:buAutoNum type="arabicPeriod"/>
              <a:defRPr sz="2016"/>
            </a:pPr>
            <a:r>
              <a:t>pulsating quality</a:t>
            </a:r>
          </a:p>
          <a:p>
            <a:pPr marL="739648" lvl="1" indent="-369824" defTabSz="327152">
              <a:spcBef>
                <a:spcPts val="1300"/>
              </a:spcBef>
              <a:buClrTx/>
              <a:buSzPct val="100000"/>
              <a:buFontTx/>
              <a:buAutoNum type="arabicPeriod"/>
              <a:defRPr sz="2016"/>
            </a:pPr>
            <a:r>
              <a:t>moderate or severe pain intensity</a:t>
            </a:r>
          </a:p>
          <a:p>
            <a:pPr marL="739648" lvl="1" indent="-369824" defTabSz="327152">
              <a:spcBef>
                <a:spcPts val="1300"/>
              </a:spcBef>
              <a:buClrTx/>
              <a:buSzPct val="100000"/>
              <a:buFontTx/>
              <a:buAutoNum type="arabicPeriod"/>
              <a:defRPr sz="2016"/>
            </a:pPr>
            <a:r>
              <a:t>aggravation by or causing avoidance of routine physical activity (eg, walking or climbing stairs)</a:t>
            </a:r>
          </a:p>
          <a:p>
            <a:pPr marL="369824" indent="-369824" defTabSz="327152">
              <a:spcBef>
                <a:spcPts val="1300"/>
              </a:spcBef>
              <a:buClrTx/>
              <a:buSzPct val="100000"/>
              <a:buFontTx/>
              <a:buAutoNum type="alphaUcPeriod"/>
              <a:defRPr sz="2016"/>
            </a:pPr>
            <a:r>
              <a:t>During headache at least one of the following:</a:t>
            </a:r>
          </a:p>
          <a:p>
            <a:pPr marL="739648" lvl="1" indent="-369824" defTabSz="327152">
              <a:spcBef>
                <a:spcPts val="1300"/>
              </a:spcBef>
              <a:buClrTx/>
              <a:buSzPct val="100000"/>
              <a:buFontTx/>
              <a:buAutoNum type="arabicPeriod"/>
              <a:defRPr sz="2016"/>
            </a:pPr>
            <a:r>
              <a:t>nausea and/or vomiting</a:t>
            </a:r>
          </a:p>
          <a:p>
            <a:pPr marL="739648" lvl="1" indent="-369824" defTabSz="327152">
              <a:spcBef>
                <a:spcPts val="1300"/>
              </a:spcBef>
              <a:buClrTx/>
              <a:buSzPct val="100000"/>
              <a:buFontTx/>
              <a:buAutoNum type="arabicPeriod"/>
              <a:defRPr sz="2016"/>
            </a:pPr>
            <a:r>
              <a:t>photophobia and phonophobi</a:t>
            </a:r>
          </a:p>
          <a:p>
            <a:pPr marL="369824" indent="-369824" defTabSz="327152">
              <a:spcBef>
                <a:spcPts val="1300"/>
              </a:spcBef>
              <a:buClrTx/>
              <a:buSzPct val="100000"/>
              <a:buFontTx/>
              <a:buAutoNum type="alphaUcPeriod"/>
              <a:defRPr sz="2016"/>
            </a:pPr>
            <a:r>
              <a:t>Not better accounted for by another ICHD-3 diagnosis.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Migraine With Aur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Migraine With Aura</a:t>
            </a:r>
          </a:p>
        </p:txBody>
      </p:sp>
      <p:sp>
        <p:nvSpPr>
          <p:cNvPr id="179" name="At least two attacks fulfilling criteria B and C…"/>
          <p:cNvSpPr txBox="1">
            <a:spLocks noGrp="1"/>
          </p:cNvSpPr>
          <p:nvPr>
            <p:ph type="body" idx="1"/>
          </p:nvPr>
        </p:nvSpPr>
        <p:spPr>
          <a:xfrm>
            <a:off x="508000" y="2628900"/>
            <a:ext cx="11988800" cy="7032874"/>
          </a:xfrm>
          <a:prstGeom prst="rect">
            <a:avLst/>
          </a:prstGeom>
        </p:spPr>
        <p:txBody>
          <a:bodyPr/>
          <a:lstStyle/>
          <a:p>
            <a:pPr marL="316991" indent="-316991" defTabSz="280415">
              <a:spcBef>
                <a:spcPts val="1100"/>
              </a:spcBef>
              <a:buClrTx/>
              <a:buSzPct val="100000"/>
              <a:buFontTx/>
              <a:buAutoNum type="alphaUcPeriod"/>
              <a:defRPr sz="1727"/>
            </a:pPr>
            <a:r>
              <a:t>At least two attacks fulfilling criteria B and C</a:t>
            </a:r>
          </a:p>
          <a:p>
            <a:pPr marL="316991" indent="-316991" defTabSz="280415">
              <a:spcBef>
                <a:spcPts val="1100"/>
              </a:spcBef>
              <a:buClrTx/>
              <a:buSzPct val="100000"/>
              <a:buFontTx/>
              <a:buAutoNum type="alphaUcPeriod"/>
              <a:defRPr sz="1727"/>
            </a:pPr>
            <a:r>
              <a:t>One or more of the following fully reversible aura symptoms:</a:t>
            </a:r>
          </a:p>
          <a:p>
            <a:pPr marL="633983" lvl="1" indent="-316991" defTabSz="280415">
              <a:spcBef>
                <a:spcPts val="1100"/>
              </a:spcBef>
              <a:buClrTx/>
              <a:buSzPct val="100000"/>
              <a:buFontTx/>
              <a:buAutoNum type="arabicPeriod"/>
              <a:defRPr sz="1727"/>
            </a:pPr>
            <a:r>
              <a:t>visual</a:t>
            </a:r>
          </a:p>
          <a:p>
            <a:pPr marL="633983" lvl="1" indent="-316991" defTabSz="280415">
              <a:spcBef>
                <a:spcPts val="1100"/>
              </a:spcBef>
              <a:buClrTx/>
              <a:buSzPct val="100000"/>
              <a:buFontTx/>
              <a:buAutoNum type="arabicPeriod"/>
              <a:defRPr sz="1727"/>
            </a:pPr>
            <a:r>
              <a:t>sensory</a:t>
            </a:r>
          </a:p>
          <a:p>
            <a:pPr marL="633983" lvl="1" indent="-316991" defTabSz="280415">
              <a:spcBef>
                <a:spcPts val="1100"/>
              </a:spcBef>
              <a:buClrTx/>
              <a:buSzPct val="100000"/>
              <a:buFontTx/>
              <a:buAutoNum type="arabicPeriod"/>
              <a:defRPr sz="1727"/>
            </a:pPr>
            <a:r>
              <a:t>speech and/or language</a:t>
            </a:r>
          </a:p>
          <a:p>
            <a:pPr marL="633983" lvl="1" indent="-316991" defTabSz="280415">
              <a:spcBef>
                <a:spcPts val="1100"/>
              </a:spcBef>
              <a:buClrTx/>
              <a:buSzPct val="100000"/>
              <a:buFontTx/>
              <a:buAutoNum type="arabicPeriod"/>
              <a:defRPr sz="1727"/>
            </a:pPr>
            <a:r>
              <a:t>motor</a:t>
            </a:r>
          </a:p>
          <a:p>
            <a:pPr marL="633983" lvl="1" indent="-316991" defTabSz="280415">
              <a:spcBef>
                <a:spcPts val="1100"/>
              </a:spcBef>
              <a:buClrTx/>
              <a:buSzPct val="100000"/>
              <a:buFontTx/>
              <a:buAutoNum type="arabicPeriod"/>
              <a:defRPr sz="1727"/>
            </a:pPr>
            <a:r>
              <a:t>brainstem</a:t>
            </a:r>
          </a:p>
          <a:p>
            <a:pPr marL="633983" lvl="1" indent="-316991" defTabSz="280415">
              <a:spcBef>
                <a:spcPts val="1100"/>
              </a:spcBef>
              <a:buClrTx/>
              <a:buSzPct val="100000"/>
              <a:buFontTx/>
              <a:buAutoNum type="arabicPeriod"/>
              <a:defRPr sz="1727"/>
            </a:pPr>
            <a:r>
              <a:t>retinal</a:t>
            </a:r>
          </a:p>
          <a:p>
            <a:pPr marL="316991" indent="-316991" defTabSz="280415">
              <a:spcBef>
                <a:spcPts val="1100"/>
              </a:spcBef>
              <a:buClrTx/>
              <a:buSzPct val="100000"/>
              <a:buFontTx/>
              <a:buAutoNum type="alphaUcPeriod"/>
              <a:defRPr sz="1727"/>
            </a:pPr>
            <a:r>
              <a:t>At least three of the following six characteristics:</a:t>
            </a:r>
          </a:p>
          <a:p>
            <a:pPr marL="633983" lvl="1" indent="-316991" defTabSz="280415">
              <a:spcBef>
                <a:spcPts val="1100"/>
              </a:spcBef>
              <a:buClrTx/>
              <a:buSzPct val="100000"/>
              <a:buFontTx/>
              <a:buAutoNum type="arabicPeriod"/>
              <a:defRPr sz="1727"/>
            </a:pPr>
            <a:r>
              <a:t>at least one aura symptom spreads gradually over ≥5 minutes</a:t>
            </a:r>
          </a:p>
          <a:p>
            <a:pPr marL="633983" lvl="1" indent="-316991" defTabSz="280415">
              <a:spcBef>
                <a:spcPts val="1100"/>
              </a:spcBef>
              <a:buClrTx/>
              <a:buSzPct val="100000"/>
              <a:buFontTx/>
              <a:buAutoNum type="arabicPeriod"/>
              <a:defRPr sz="1727"/>
            </a:pPr>
            <a:r>
              <a:t>two or more aura symptoms occur in succession</a:t>
            </a:r>
          </a:p>
          <a:p>
            <a:pPr marL="633983" lvl="1" indent="-316991" defTabSz="280415">
              <a:spcBef>
                <a:spcPts val="1100"/>
              </a:spcBef>
              <a:buClrTx/>
              <a:buSzPct val="100000"/>
              <a:buFontTx/>
              <a:buAutoNum type="arabicPeriod"/>
              <a:defRPr sz="1727"/>
            </a:pPr>
            <a:r>
              <a:t>each individual aura symptom lasts 5-60 minutes</a:t>
            </a:r>
          </a:p>
          <a:p>
            <a:pPr marL="633983" lvl="1" indent="-316991" defTabSz="280415">
              <a:spcBef>
                <a:spcPts val="1100"/>
              </a:spcBef>
              <a:buClrTx/>
              <a:buSzPct val="100000"/>
              <a:buFontTx/>
              <a:buAutoNum type="arabicPeriod"/>
              <a:defRPr sz="1727"/>
            </a:pPr>
            <a:r>
              <a:t>at least one aura symptom is unilateral</a:t>
            </a:r>
          </a:p>
          <a:p>
            <a:pPr marL="633983" lvl="1" indent="-316991" defTabSz="280415">
              <a:spcBef>
                <a:spcPts val="1100"/>
              </a:spcBef>
              <a:buClrTx/>
              <a:buSzPct val="100000"/>
              <a:buFontTx/>
              <a:buAutoNum type="arabicPeriod"/>
              <a:defRPr sz="1727"/>
            </a:pPr>
            <a:r>
              <a:t>at least one aura symptom is positive</a:t>
            </a:r>
          </a:p>
          <a:p>
            <a:pPr marL="633983" lvl="1" indent="-316991" defTabSz="280415">
              <a:spcBef>
                <a:spcPts val="1100"/>
              </a:spcBef>
              <a:buClrTx/>
              <a:buSzPct val="100000"/>
              <a:buFontTx/>
              <a:buAutoNum type="arabicPeriod"/>
              <a:defRPr sz="1727"/>
            </a:pPr>
            <a:r>
              <a:t>the aura is accompanied, or followed within 60 minutes, by headache</a:t>
            </a:r>
          </a:p>
          <a:p>
            <a:pPr marL="316991" indent="-316991" defTabSz="280415">
              <a:spcBef>
                <a:spcPts val="1100"/>
              </a:spcBef>
              <a:buClrTx/>
              <a:buSzPct val="100000"/>
              <a:buFontTx/>
              <a:buAutoNum type="alphaUcPeriod"/>
              <a:defRPr sz="1727"/>
            </a:pPr>
            <a:r>
              <a:t>D. Not better accounted for by another ICHD-3 diagnosis.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Migraine-GIF-2.gif" descr="Migraine-GIF-2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1200" y="-575839"/>
            <a:ext cx="10905279" cy="109052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luster Headach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Cluster Headache </a:t>
            </a:r>
          </a:p>
        </p:txBody>
      </p:sp>
      <p:sp>
        <p:nvSpPr>
          <p:cNvPr id="184" name="Trigeminal-autonomic cephalalgias (TACs): unilateral headache, prominent cranial parasympathetic autonomic features, which are lateralized and ipsilateral to the headache…"/>
          <p:cNvSpPr txBox="1">
            <a:spLocks noGrp="1"/>
          </p:cNvSpPr>
          <p:nvPr>
            <p:ph type="body" idx="1"/>
          </p:nvPr>
        </p:nvSpPr>
        <p:spPr>
          <a:xfrm>
            <a:off x="508000" y="2628900"/>
            <a:ext cx="11988800" cy="6923832"/>
          </a:xfrm>
          <a:prstGeom prst="rect">
            <a:avLst/>
          </a:prstGeom>
        </p:spPr>
        <p:txBody>
          <a:bodyPr/>
          <a:lstStyle/>
          <a:p>
            <a:pPr marL="244347" indent="-244347" defTabSz="303783">
              <a:spcBef>
                <a:spcPts val="1200"/>
              </a:spcBef>
              <a:defRPr sz="1871"/>
            </a:pPr>
            <a:r>
              <a:t>Trigeminal-autonomic cephalalgias (TACs): unilateral headache, prominent cranial parasympathetic autonomic features, which are lateralized and ipsilateral to the headache</a:t>
            </a:r>
          </a:p>
          <a:p>
            <a:pPr marL="244347" indent="-244347" defTabSz="303783">
              <a:spcBef>
                <a:spcPts val="1200"/>
              </a:spcBef>
              <a:defRPr sz="1871"/>
            </a:pPr>
            <a:r>
              <a:t>Cluster Headache Diagnostic criteria:</a:t>
            </a:r>
          </a:p>
          <a:p>
            <a:pPr marL="343407" indent="-343407" defTabSz="303783">
              <a:spcBef>
                <a:spcPts val="1200"/>
              </a:spcBef>
              <a:buClrTx/>
              <a:buSzPct val="100000"/>
              <a:buFontTx/>
              <a:buAutoNum type="alphaUcPeriod"/>
              <a:defRPr sz="1871"/>
            </a:pPr>
            <a:r>
              <a:t>At least five attacks fulfilling criteria B-D</a:t>
            </a:r>
          </a:p>
          <a:p>
            <a:pPr marL="343407" indent="-343407" defTabSz="303783">
              <a:spcBef>
                <a:spcPts val="1200"/>
              </a:spcBef>
              <a:buClrTx/>
              <a:buSzPct val="100000"/>
              <a:buFontTx/>
              <a:buAutoNum type="alphaUcPeriod"/>
              <a:defRPr sz="1871"/>
            </a:pPr>
            <a:r>
              <a:t>Severe or very severe unilateral orbital, supraorbital and/or temporal pain lasting 15-180 minutes </a:t>
            </a:r>
          </a:p>
          <a:p>
            <a:pPr marL="343407" indent="-343407" defTabSz="303783">
              <a:spcBef>
                <a:spcPts val="1200"/>
              </a:spcBef>
              <a:buClrTx/>
              <a:buSzPct val="100000"/>
              <a:buFontTx/>
              <a:buAutoNum type="alphaUcPeriod"/>
              <a:defRPr sz="1871"/>
            </a:pPr>
            <a:r>
              <a:t>Either or both of the following:</a:t>
            </a:r>
          </a:p>
          <a:p>
            <a:pPr marL="686815" lvl="1" indent="-343407" defTabSz="303783">
              <a:spcBef>
                <a:spcPts val="1200"/>
              </a:spcBef>
              <a:buClrTx/>
              <a:buSzPct val="100000"/>
              <a:buFontTx/>
              <a:buAutoNum type="arabicPeriod"/>
              <a:defRPr sz="1871"/>
            </a:pPr>
            <a:r>
              <a:t>At least one of the following ipsilateral to the headache:</a:t>
            </a:r>
          </a:p>
          <a:p>
            <a:pPr marL="733043" lvl="2" indent="-244347" defTabSz="303783">
              <a:spcBef>
                <a:spcPts val="1200"/>
              </a:spcBef>
              <a:buClrTx/>
              <a:buSzPct val="75000"/>
              <a:buFontTx/>
              <a:buChar char="•"/>
              <a:defRPr sz="1871"/>
            </a:pPr>
            <a:r>
              <a:t>Conjunctival injection and/or lacrimation</a:t>
            </a:r>
          </a:p>
          <a:p>
            <a:pPr marL="733043" lvl="2" indent="-244347" defTabSz="303783">
              <a:spcBef>
                <a:spcPts val="1200"/>
              </a:spcBef>
              <a:buClrTx/>
              <a:buSzPct val="75000"/>
              <a:buFontTx/>
              <a:buChar char="•"/>
              <a:defRPr sz="1871"/>
            </a:pPr>
            <a:r>
              <a:t>Nasal congestion and/or rhinorrhoea</a:t>
            </a:r>
          </a:p>
          <a:p>
            <a:pPr marL="733043" lvl="2" indent="-244347" defTabSz="303783">
              <a:spcBef>
                <a:spcPts val="1200"/>
              </a:spcBef>
              <a:buClrTx/>
              <a:buSzPct val="75000"/>
              <a:buFontTx/>
              <a:buChar char="•"/>
              <a:defRPr sz="1871"/>
            </a:pPr>
            <a:r>
              <a:t>Eyelid oedema</a:t>
            </a:r>
          </a:p>
          <a:p>
            <a:pPr marL="733043" lvl="2" indent="-244347" defTabSz="303783">
              <a:spcBef>
                <a:spcPts val="1200"/>
              </a:spcBef>
              <a:buClrTx/>
              <a:buSzPct val="75000"/>
              <a:buFontTx/>
              <a:buChar char="•"/>
              <a:defRPr sz="1871"/>
            </a:pPr>
            <a:r>
              <a:t>Forehead and facial sweating</a:t>
            </a:r>
          </a:p>
          <a:p>
            <a:pPr marL="733043" lvl="2" indent="-244347" defTabSz="303783">
              <a:spcBef>
                <a:spcPts val="1200"/>
              </a:spcBef>
              <a:buClrTx/>
              <a:buSzPct val="75000"/>
              <a:buFontTx/>
              <a:buChar char="•"/>
              <a:defRPr sz="1871"/>
            </a:pPr>
            <a:r>
              <a:t>Miosis and/or ptosis</a:t>
            </a:r>
          </a:p>
          <a:p>
            <a:pPr marL="686815" lvl="1" indent="-343407" defTabSz="303783">
              <a:spcBef>
                <a:spcPts val="1200"/>
              </a:spcBef>
              <a:buClrTx/>
              <a:buSzPct val="100000"/>
              <a:buFontTx/>
              <a:buAutoNum type="arabicPeriod"/>
              <a:defRPr sz="1871"/>
            </a:pPr>
            <a:r>
              <a:t>Restlessness or agitation</a:t>
            </a:r>
          </a:p>
          <a:p>
            <a:pPr marL="343407" indent="-343407" defTabSz="303783">
              <a:spcBef>
                <a:spcPts val="1200"/>
              </a:spcBef>
              <a:buClrTx/>
              <a:buSzPct val="100000"/>
              <a:buFontTx/>
              <a:buAutoNum type="alphaUcPeriod"/>
              <a:defRPr sz="1871"/>
            </a:pPr>
            <a:r>
              <a:t>Occurring with a frequency between one every other day and 8 per day2</a:t>
            </a:r>
          </a:p>
          <a:p>
            <a:pPr marL="343407" indent="-343407" defTabSz="303783">
              <a:spcBef>
                <a:spcPts val="1200"/>
              </a:spcBef>
              <a:buClrTx/>
              <a:buSzPct val="100000"/>
              <a:buFontTx/>
              <a:buAutoNum type="alphaUcPeriod"/>
              <a:defRPr sz="1871"/>
            </a:pPr>
            <a:r>
              <a:t>Not better accounted for by another ICHD-3 diagnosis.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nsion Headach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Tension Headache  </a:t>
            </a:r>
          </a:p>
        </p:txBody>
      </p:sp>
      <p:sp>
        <p:nvSpPr>
          <p:cNvPr id="187" name="At least 10 episodes of headache fulfilling criteria B-D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09448" indent="-409448" defTabSz="362204">
              <a:spcBef>
                <a:spcPts val="1400"/>
              </a:spcBef>
              <a:buClrTx/>
              <a:buSzPct val="100000"/>
              <a:buFontTx/>
              <a:buAutoNum type="alphaUcPeriod"/>
              <a:defRPr sz="2232"/>
            </a:pPr>
            <a:r>
              <a:t>At least 10 episodes of headache fulfilling criteria B-D</a:t>
            </a:r>
          </a:p>
          <a:p>
            <a:pPr marL="409448" indent="-409448" defTabSz="362204">
              <a:spcBef>
                <a:spcPts val="1400"/>
              </a:spcBef>
              <a:buClrTx/>
              <a:buSzPct val="100000"/>
              <a:buFontTx/>
              <a:buAutoNum type="alphaUcPeriod"/>
              <a:defRPr sz="2232"/>
            </a:pPr>
            <a:r>
              <a:t>Lasting from 30 minutes to 7 days</a:t>
            </a:r>
          </a:p>
          <a:p>
            <a:pPr marL="409448" indent="-409448" defTabSz="362204">
              <a:spcBef>
                <a:spcPts val="1400"/>
              </a:spcBef>
              <a:buClrTx/>
              <a:buSzPct val="100000"/>
              <a:buFontTx/>
              <a:buAutoNum type="alphaUcPeriod"/>
              <a:defRPr sz="2232"/>
            </a:pPr>
            <a:r>
              <a:t>At least two of the following four characteristics:</a:t>
            </a:r>
          </a:p>
          <a:p>
            <a:pPr marL="818896" lvl="1" indent="-409448" defTabSz="362204">
              <a:spcBef>
                <a:spcPts val="1400"/>
              </a:spcBef>
              <a:buClrTx/>
              <a:buSzPct val="100000"/>
              <a:buFontTx/>
              <a:buAutoNum type="arabicPeriod"/>
              <a:defRPr sz="2232"/>
            </a:pPr>
            <a:r>
              <a:t>bilateral location</a:t>
            </a:r>
          </a:p>
          <a:p>
            <a:pPr marL="818896" lvl="1" indent="-409448" defTabSz="362204">
              <a:spcBef>
                <a:spcPts val="1400"/>
              </a:spcBef>
              <a:buClrTx/>
              <a:buSzPct val="100000"/>
              <a:buFontTx/>
              <a:buAutoNum type="arabicPeriod"/>
              <a:defRPr sz="2232"/>
            </a:pPr>
            <a:r>
              <a:t>pressing or tightening (non-pulsating) quality</a:t>
            </a:r>
          </a:p>
          <a:p>
            <a:pPr marL="818896" lvl="1" indent="-409448" defTabSz="362204">
              <a:spcBef>
                <a:spcPts val="1400"/>
              </a:spcBef>
              <a:buClrTx/>
              <a:buSzPct val="100000"/>
              <a:buFontTx/>
              <a:buAutoNum type="arabicPeriod"/>
              <a:defRPr sz="2232"/>
            </a:pPr>
            <a:r>
              <a:t>mild or moderate intensity</a:t>
            </a:r>
          </a:p>
          <a:p>
            <a:pPr marL="818896" lvl="1" indent="-409448" defTabSz="362204">
              <a:spcBef>
                <a:spcPts val="1400"/>
              </a:spcBef>
              <a:buClrTx/>
              <a:buSzPct val="100000"/>
              <a:buFontTx/>
              <a:buAutoNum type="arabicPeriod"/>
              <a:defRPr sz="2232"/>
            </a:pPr>
            <a:r>
              <a:t>not aggravated by routine physical activity such as walking or climbing stairs</a:t>
            </a:r>
          </a:p>
          <a:p>
            <a:pPr marL="409448" indent="-409448" defTabSz="362204">
              <a:spcBef>
                <a:spcPts val="1400"/>
              </a:spcBef>
              <a:buClrTx/>
              <a:buSzPct val="100000"/>
              <a:buFontTx/>
              <a:buAutoNum type="alphaUcPeriod"/>
              <a:defRPr sz="2232"/>
            </a:pPr>
            <a:r>
              <a:t>Both of the following:</a:t>
            </a:r>
          </a:p>
          <a:p>
            <a:pPr marL="818896" lvl="1" indent="-409448" defTabSz="362204">
              <a:spcBef>
                <a:spcPts val="1400"/>
              </a:spcBef>
              <a:buClrTx/>
              <a:buSzPct val="100000"/>
              <a:buFontTx/>
              <a:buAutoNum type="arabicPeriod"/>
              <a:defRPr sz="2232"/>
            </a:pPr>
            <a:r>
              <a:t>no nausea or vomiting</a:t>
            </a:r>
          </a:p>
          <a:p>
            <a:pPr marL="818896" lvl="1" indent="-409448" defTabSz="362204">
              <a:spcBef>
                <a:spcPts val="1400"/>
              </a:spcBef>
              <a:buClrTx/>
              <a:buSzPct val="100000"/>
              <a:buFontTx/>
              <a:buAutoNum type="arabicPeriod"/>
              <a:defRPr sz="2232"/>
            </a:pPr>
            <a:r>
              <a:t>no more than one of photophobia or phonophobia</a:t>
            </a:r>
          </a:p>
          <a:p>
            <a:pPr marL="409448" indent="-409448" defTabSz="362204">
              <a:spcBef>
                <a:spcPts val="1400"/>
              </a:spcBef>
              <a:buClrTx/>
              <a:buSzPct val="100000"/>
              <a:buFontTx/>
              <a:buAutoNum type="alphaUcPeriod"/>
              <a:defRPr sz="2232"/>
            </a:pPr>
            <a:r>
              <a:t>Not better accounted for by another ICHD-3 diagnosis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Lorem Ipsum Dolor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Lorem Ipsum Dolor</a:t>
            </a:r>
          </a:p>
        </p:txBody>
      </p:sp>
      <p:pic>
        <p:nvPicPr>
          <p:cNvPr id="190" name="0*Gv_h7-Ng5958oTxl.jpg" descr="0*Gv_h7-Ng5958oTxl.jpg"/>
          <p:cNvPicPr>
            <a:picLocks noGrp="1"/>
          </p:cNvPicPr>
          <p:nvPr>
            <p:ph type="pic" idx="14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91219" y="558799"/>
            <a:ext cx="5842001" cy="8661401"/>
          </a:xfrm>
          <a:prstGeom prst="rect">
            <a:avLst/>
          </a:prstGeom>
        </p:spPr>
      </p:pic>
      <p:sp>
        <p:nvSpPr>
          <p:cNvPr id="191" name="Examination: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Examination:</a:t>
            </a:r>
          </a:p>
        </p:txBody>
      </p:sp>
      <p:sp>
        <p:nvSpPr>
          <p:cNvPr id="192" name="Vitals…"/>
          <p:cNvSpPr txBox="1">
            <a:spLocks noGrp="1"/>
          </p:cNvSpPr>
          <p:nvPr>
            <p:ph type="body" sz="half" idx="1"/>
          </p:nvPr>
        </p:nvSpPr>
        <p:spPr>
          <a:xfrm>
            <a:off x="508000" y="5029200"/>
            <a:ext cx="5676900" cy="4550619"/>
          </a:xfrm>
          <a:prstGeom prst="rect">
            <a:avLst/>
          </a:prstGeom>
        </p:spPr>
        <p:txBody>
          <a:bodyPr/>
          <a:lstStyle/>
          <a:p>
            <a:pPr marL="352425" indent="-352425">
              <a:buSzPct val="75000"/>
              <a:buChar char="•"/>
              <a:defRPr sz="2700"/>
            </a:pPr>
            <a:r>
              <a:t>Vitals </a:t>
            </a:r>
          </a:p>
          <a:p>
            <a:pPr marL="352425" indent="-352425">
              <a:buSzPct val="75000"/>
              <a:buChar char="•"/>
              <a:defRPr sz="2700"/>
            </a:pPr>
            <a:r>
              <a:t>LOC and responsiveness </a:t>
            </a:r>
          </a:p>
          <a:p>
            <a:pPr marL="352425" indent="-352425">
              <a:buSzPct val="75000"/>
              <a:buChar char="•"/>
              <a:defRPr sz="2700"/>
            </a:pPr>
            <a:r>
              <a:rPr b="1" u="sng"/>
              <a:t>Fundus</a:t>
            </a:r>
            <a:r>
              <a:t> </a:t>
            </a:r>
          </a:p>
          <a:p>
            <a:pPr marL="352425" indent="-352425">
              <a:buSzPct val="75000"/>
              <a:buChar char="•"/>
              <a:defRPr sz="2700"/>
            </a:pPr>
            <a:r>
              <a:t>Pupils size and reactivity </a:t>
            </a:r>
          </a:p>
          <a:p>
            <a:pPr marL="352425" indent="-352425">
              <a:buSzPct val="75000"/>
              <a:buChar char="•"/>
              <a:defRPr sz="2700"/>
            </a:pPr>
            <a:r>
              <a:t>Visual fields </a:t>
            </a:r>
          </a:p>
          <a:p>
            <a:pPr marL="352425" indent="-352425">
              <a:buSzPct val="75000"/>
              <a:buChar char="•"/>
              <a:defRPr sz="2700"/>
            </a:pPr>
            <a:r>
              <a:t>CN: EOM, trigeminal, Facial</a:t>
            </a:r>
          </a:p>
          <a:p>
            <a:pPr marL="352425" indent="-352425">
              <a:buSzPct val="75000"/>
              <a:buChar char="•"/>
              <a:defRPr sz="2700"/>
            </a:pPr>
            <a:r>
              <a:t>Meningism </a:t>
            </a:r>
          </a:p>
          <a:p>
            <a:pPr marL="352425" indent="-352425">
              <a:buSzPct val="75000"/>
              <a:buChar char="•"/>
              <a:defRPr sz="2700"/>
            </a:pPr>
            <a:r>
              <a:t>Temporal arteries </a:t>
            </a:r>
          </a:p>
          <a:p>
            <a:pPr marL="352425" indent="-352425">
              <a:buSzPct val="75000"/>
              <a:buChar char="•"/>
              <a:defRPr sz="2700"/>
            </a:pPr>
            <a:r>
              <a:t>Screen for focal neurological signs </a:t>
            </a:r>
          </a:p>
        </p:txBody>
      </p:sp>
      <p:sp>
        <p:nvSpPr>
          <p:cNvPr id="193" name="40 yo F…"/>
          <p:cNvSpPr txBox="1"/>
          <p:nvPr/>
        </p:nvSpPr>
        <p:spPr>
          <a:xfrm>
            <a:off x="508000" y="5029200"/>
            <a:ext cx="5676900" cy="401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defRPr sz="4400"/>
            </a:pPr>
            <a:r>
              <a:t>40 yo F</a:t>
            </a:r>
          </a:p>
          <a:p>
            <a:pPr algn="l">
              <a:defRPr sz="4400"/>
            </a:pPr>
            <a:r>
              <a:t>Came in pain</a:t>
            </a:r>
          </a:p>
          <a:p>
            <a:pPr algn="l">
              <a:defRPr sz="4400"/>
            </a:pPr>
            <a:r>
              <a:t>No red flags</a:t>
            </a:r>
          </a:p>
          <a:p>
            <a:pPr algn="l">
              <a:defRPr sz="4400"/>
            </a:pPr>
            <a:r>
              <a:t>Exam normal except for BP 170/90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6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 animBg="1" advAuto="0"/>
      <p:bldP spid="193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oes High BP Cause Headache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Does High BP Cause Headache?</a:t>
            </a:r>
          </a:p>
        </p:txBody>
      </p:sp>
      <p:sp>
        <p:nvSpPr>
          <p:cNvPr id="196" name="Contraversal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71221" indent="-371221" defTabSz="461518">
              <a:spcBef>
                <a:spcPts val="1800"/>
              </a:spcBef>
              <a:defRPr sz="2844"/>
            </a:pPr>
            <a:r>
              <a:t>Contraversal </a:t>
            </a:r>
          </a:p>
          <a:p>
            <a:pPr marL="371221" indent="-371221" defTabSz="461518">
              <a:spcBef>
                <a:spcPts val="1800"/>
              </a:spcBef>
              <a:defRPr sz="2844"/>
            </a:pPr>
            <a:r>
              <a:t>Migraine and HTN have high prevalence </a:t>
            </a:r>
          </a:p>
          <a:p>
            <a:pPr marL="371221" indent="-371221" defTabSz="461518">
              <a:spcBef>
                <a:spcPts val="1800"/>
              </a:spcBef>
              <a:defRPr sz="2844"/>
            </a:pPr>
            <a:r>
              <a:t>Recent epidemiological studies put some doubt regarding the association between migraine and HTN</a:t>
            </a:r>
          </a:p>
          <a:p>
            <a:pPr marL="371221" indent="-371221" defTabSz="461518">
              <a:spcBef>
                <a:spcPts val="1800"/>
              </a:spcBef>
              <a:defRPr sz="2844"/>
            </a:pPr>
            <a:r>
              <a:t>No association or even negative association was found by some authors</a:t>
            </a:r>
          </a:p>
          <a:p>
            <a:pPr marL="371221" indent="-371221" defTabSz="461518">
              <a:spcBef>
                <a:spcPts val="1800"/>
              </a:spcBef>
              <a:defRPr sz="2844"/>
            </a:pPr>
            <a:r>
              <a:t>Pain raises blood pressure</a:t>
            </a:r>
          </a:p>
          <a:p>
            <a:pPr marL="371221" indent="-371221" defTabSz="461518">
              <a:spcBef>
                <a:spcPts val="1800"/>
              </a:spcBef>
              <a:defRPr sz="2844"/>
            </a:pPr>
            <a:r>
              <a:t>Establishing BP should be interictally and regularly</a:t>
            </a:r>
          </a:p>
          <a:p>
            <a:pPr marL="371221" indent="-371221" defTabSz="461518">
              <a:spcBef>
                <a:spcPts val="1800"/>
              </a:spcBef>
              <a:defRPr sz="2844"/>
            </a:pPr>
            <a:r>
              <a:t>When a HTN patient presents with headache, a clinician should initially seek to diagnose a primary headache syndrome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Lorem Ipsum Dolor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Lorem Ipsum Dolor</a:t>
            </a:r>
          </a:p>
        </p:txBody>
      </p:sp>
      <p:pic>
        <p:nvPicPr>
          <p:cNvPr id="199" name="headache between eyes.jpg" descr="headache between eyes.jpg"/>
          <p:cNvPicPr>
            <a:picLocks noGrp="1"/>
          </p:cNvPicPr>
          <p:nvPr>
            <p:ph type="pic" idx="14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91219" y="558799"/>
            <a:ext cx="5842001" cy="8661401"/>
          </a:xfrm>
          <a:prstGeom prst="rect">
            <a:avLst/>
          </a:prstGeom>
        </p:spPr>
      </p:pic>
      <p:sp>
        <p:nvSpPr>
          <p:cNvPr id="200" name="Shall I Refer to Ophthalmologist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Shall I Refer to Ophthalmologist?</a:t>
            </a:r>
          </a:p>
        </p:txBody>
      </p:sp>
      <p:sp>
        <p:nvSpPr>
          <p:cNvPr id="201" name="Acute angle-closure glaucoma: extreme eye + frontal headache + early stage of shock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97603" indent="-297603" defTabSz="554990">
              <a:buSzPct val="75000"/>
              <a:buChar char="•"/>
              <a:defRPr sz="2280"/>
            </a:pPr>
            <a:r>
              <a:t>Acute angle-closure glaucoma: extreme eye + frontal headache + early stage of shock</a:t>
            </a:r>
          </a:p>
          <a:p>
            <a:pPr marL="297603" indent="-297603" defTabSz="554990">
              <a:buSzPct val="75000"/>
              <a:buChar char="•"/>
              <a:defRPr sz="2280"/>
            </a:pPr>
            <a:r>
              <a:t>In children, hyperopia can produce dull frontal/orbital headaches from straining</a:t>
            </a:r>
          </a:p>
          <a:p>
            <a:pPr marL="297603" indent="-297603" defTabSz="554990">
              <a:buSzPct val="75000"/>
              <a:buChar char="•"/>
              <a:defRPr sz="2280"/>
            </a:pPr>
            <a:r>
              <a:t>Otherwise, Refractive errors, imbalance of external eye muscles, amblyopia, and “eyestrain” —&gt; NOT causes of headache </a:t>
            </a:r>
          </a:p>
          <a:p>
            <a:pPr marL="297603" indent="-297603" defTabSz="554990">
              <a:buSzPct val="75000"/>
              <a:buChar char="•"/>
              <a:defRPr sz="2280"/>
            </a:pPr>
            <a:r>
              <a:t>NO obvious signs of eye disease —&gt; headache is NOT ophthalmic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Lorem Ipsum Dolor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Lorem Ipsum Dolor</a:t>
            </a:r>
          </a:p>
        </p:txBody>
      </p:sp>
      <p:pic>
        <p:nvPicPr>
          <p:cNvPr id="204" name="sinus final.jpg" descr="sinus final.jpg"/>
          <p:cNvPicPr>
            <a:picLocks noGrp="1"/>
          </p:cNvPicPr>
          <p:nvPr>
            <p:ph type="pic" idx="14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91219" y="558799"/>
            <a:ext cx="5842001" cy="8661401"/>
          </a:xfrm>
          <a:prstGeom prst="rect">
            <a:avLst/>
          </a:prstGeom>
        </p:spPr>
      </p:pic>
      <p:sp>
        <p:nvSpPr>
          <p:cNvPr id="205" name="Shall I Refer to ENT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Shall I Refer to ENT?</a:t>
            </a:r>
          </a:p>
        </p:txBody>
      </p:sp>
      <p:sp>
        <p:nvSpPr>
          <p:cNvPr id="206" name="Acute purulent rhinosinusitis: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44347" indent="-244347" defTabSz="455675">
              <a:buClr>
                <a:srgbClr val="929292"/>
              </a:buClr>
              <a:buSzPct val="60000"/>
              <a:buFont typeface="Zapf Dingbats"/>
              <a:buChar char="❖"/>
              <a:defRPr sz="1871"/>
            </a:pPr>
            <a:r>
              <a:t>Acute purulent rhinosinusitis:</a:t>
            </a:r>
          </a:p>
          <a:p>
            <a:pPr marL="610869" lvl="1" indent="-244347" defTabSz="455675">
              <a:buSzPct val="75000"/>
              <a:buChar char="•"/>
              <a:defRPr sz="1871"/>
            </a:pPr>
            <a:r>
              <a:t>Local and referred pain</a:t>
            </a:r>
          </a:p>
          <a:p>
            <a:pPr marL="610869" lvl="1" indent="-244347" defTabSz="455675">
              <a:buSzPct val="75000"/>
              <a:buChar char="•"/>
              <a:defRPr sz="1871"/>
            </a:pPr>
            <a:r>
              <a:t>Fever, purulent nasal discharge, and other constitutional symptoms</a:t>
            </a:r>
          </a:p>
          <a:p>
            <a:pPr marL="610869" lvl="1" indent="-244347" defTabSz="455675">
              <a:buSzPct val="75000"/>
              <a:buChar char="•"/>
              <a:defRPr sz="1871"/>
            </a:pPr>
            <a:r>
              <a:t>Pain is worse when the patient bends forward </a:t>
            </a:r>
          </a:p>
          <a:p>
            <a:pPr marL="610869" lvl="1" indent="-244347" defTabSz="455675">
              <a:buSzPct val="75000"/>
              <a:buChar char="•"/>
              <a:defRPr sz="1871"/>
            </a:pPr>
            <a:r>
              <a:t>Relieved as soon as the infected material drains from the sinus</a:t>
            </a:r>
          </a:p>
          <a:p>
            <a:pPr marL="244347" indent="-244347" defTabSz="455675">
              <a:buClr>
                <a:srgbClr val="929292"/>
              </a:buClr>
              <a:buSzPct val="60000"/>
              <a:buFont typeface="Zapf Dingbats"/>
              <a:buChar char="❖"/>
              <a:defRPr sz="1871"/>
            </a:pPr>
            <a:r>
              <a:t>Chronic rhinosinusitis: </a:t>
            </a:r>
          </a:p>
          <a:p>
            <a:pPr marL="610869" lvl="1" indent="-244347" defTabSz="455675">
              <a:buSzPct val="75000"/>
              <a:buChar char="•"/>
              <a:defRPr sz="1871"/>
            </a:pPr>
            <a:r>
              <a:t>Insufficient evidence to suggest that is a cause for headache or facial pain </a:t>
            </a:r>
          </a:p>
          <a:p>
            <a:pPr marL="610869" lvl="1" indent="-244347" defTabSz="455675">
              <a:buSzPct val="75000"/>
              <a:buChar char="•"/>
              <a:defRPr sz="1871"/>
            </a:pPr>
            <a:r>
              <a:t>Most patients with a diagnosis of “sinus headaches” have migraine headaches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Lorem Ipsum Dolor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Lorem Ipsum Dolor</a:t>
            </a:r>
          </a:p>
        </p:txBody>
      </p:sp>
      <p:pic>
        <p:nvPicPr>
          <p:cNvPr id="139" name="Image" descr="Image"/>
          <p:cNvPicPr>
            <a:picLocks noGrp="1"/>
          </p:cNvPicPr>
          <p:nvPr>
            <p:ph type="pic" idx="14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91219" y="558799"/>
            <a:ext cx="5842001" cy="8661401"/>
          </a:xfrm>
          <a:prstGeom prst="rect">
            <a:avLst/>
          </a:prstGeom>
        </p:spPr>
      </p:pic>
      <p:sp>
        <p:nvSpPr>
          <p:cNvPr id="140" name="Out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Outline </a:t>
            </a:r>
          </a:p>
        </p:txBody>
      </p:sp>
      <p:sp>
        <p:nvSpPr>
          <p:cNvPr id="141" name="Definitions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13266" indent="-313266">
              <a:buSzPct val="75000"/>
              <a:buChar char="•"/>
            </a:pPr>
            <a:r>
              <a:t>Definitions</a:t>
            </a:r>
          </a:p>
          <a:p>
            <a:pPr marL="313266" indent="-313266">
              <a:buSzPct val="75000"/>
              <a:buChar char="•"/>
            </a:pPr>
            <a:r>
              <a:t>Red flags </a:t>
            </a:r>
          </a:p>
          <a:p>
            <a:pPr marL="313266" indent="-313266">
              <a:buSzPct val="75000"/>
              <a:buChar char="•"/>
            </a:pPr>
            <a:r>
              <a:t>Characterizing headache </a:t>
            </a:r>
          </a:p>
          <a:p>
            <a:pPr marL="313266" indent="-313266">
              <a:buSzPct val="75000"/>
              <a:buChar char="•"/>
            </a:pPr>
            <a:r>
              <a:t>Examination </a:t>
            </a:r>
          </a:p>
          <a:p>
            <a:pPr marL="313266" indent="-313266">
              <a:buSzPct val="75000"/>
              <a:buChar char="•"/>
            </a:pPr>
            <a:r>
              <a:t>To refer or not</a:t>
            </a:r>
          </a:p>
          <a:p>
            <a:pPr marL="313266" indent="-313266">
              <a:buSzPct val="75000"/>
              <a:buChar char="•"/>
            </a:pPr>
            <a:r>
              <a:t>How to refer </a:t>
            </a:r>
          </a:p>
          <a:p>
            <a:pPr marL="313266" indent="-313266">
              <a:buSzPct val="75000"/>
              <a:buChar char="•"/>
            </a:pPr>
            <a:r>
              <a:t>When to image?</a:t>
            </a:r>
          </a:p>
          <a:p>
            <a:pPr marL="313266" indent="-313266">
              <a:buSzPct val="75000"/>
              <a:buChar char="•"/>
            </a:pPr>
            <a:r>
              <a:t>Management of headache in GP</a:t>
            </a:r>
          </a:p>
          <a:p>
            <a:pPr marL="313266" indent="-313266">
              <a:buSzPct val="75000"/>
              <a:buChar char="•"/>
            </a:pPr>
            <a:r>
              <a:t>Special situations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Lorem Ipsum Dolor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Lorem Ipsum Dolor</a:t>
            </a:r>
          </a:p>
        </p:txBody>
      </p:sp>
      <p:pic>
        <p:nvPicPr>
          <p:cNvPr id="209" name="11811.jpg" descr="11811.jpg"/>
          <p:cNvPicPr>
            <a:picLocks noGrp="1"/>
          </p:cNvPicPr>
          <p:nvPr>
            <p:ph type="pic" idx="14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69900" y="544561"/>
            <a:ext cx="12065000" cy="5537201"/>
          </a:xfrm>
          <a:prstGeom prst="rect">
            <a:avLst/>
          </a:prstGeom>
        </p:spPr>
      </p:pic>
      <p:sp>
        <p:nvSpPr>
          <p:cNvPr id="210" name="When to Refer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When to Refer?</a:t>
            </a:r>
          </a:p>
        </p:txBody>
      </p:sp>
      <p:sp>
        <p:nvSpPr>
          <p:cNvPr id="211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When to Refer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When to Refer?</a:t>
            </a:r>
          </a:p>
        </p:txBody>
      </p:sp>
      <p:pic>
        <p:nvPicPr>
          <p:cNvPr id="21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680956"/>
            <a:ext cx="13004800" cy="22265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Urgent Referral to 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Urgent Referral to ER</a:t>
            </a:r>
          </a:p>
        </p:txBody>
      </p:sp>
      <p:sp>
        <p:nvSpPr>
          <p:cNvPr id="217" name="When emergency causes of secondary headache suspected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99440"/>
          <a:lstStyle/>
          <a:p>
            <a:pPr marL="399415" indent="-399415" defTabSz="496570">
              <a:spcBef>
                <a:spcPts val="2000"/>
              </a:spcBef>
              <a:defRPr sz="3060"/>
            </a:pPr>
            <a:r>
              <a:t>When emergency causes of secondary headache suspected: </a:t>
            </a:r>
          </a:p>
          <a:p>
            <a:pPr marL="798830" lvl="1" indent="-399415" defTabSz="496570">
              <a:spcBef>
                <a:spcPts val="2000"/>
              </a:spcBef>
              <a:buClrTx/>
              <a:buSzPct val="75000"/>
              <a:buFontTx/>
              <a:buChar char="•"/>
              <a:defRPr sz="3060"/>
            </a:pPr>
            <a:r>
              <a:t>Thunderclap </a:t>
            </a:r>
          </a:p>
          <a:p>
            <a:pPr marL="798830" lvl="1" indent="-399415" defTabSz="496570">
              <a:spcBef>
                <a:spcPts val="2000"/>
              </a:spcBef>
              <a:buClrTx/>
              <a:buSzPct val="75000"/>
              <a:buFontTx/>
              <a:buChar char="•"/>
              <a:defRPr sz="3060"/>
            </a:pPr>
            <a:r>
              <a:t>New, acute, severe </a:t>
            </a:r>
          </a:p>
          <a:p>
            <a:pPr marL="798830" lvl="1" indent="-399415" defTabSz="496570">
              <a:spcBef>
                <a:spcPts val="2000"/>
              </a:spcBef>
              <a:buClrTx/>
              <a:buSzPct val="75000"/>
              <a:buFontTx/>
              <a:buChar char="•"/>
              <a:defRPr sz="3060"/>
            </a:pPr>
            <a:r>
              <a:t>Focal neurological signs </a:t>
            </a:r>
          </a:p>
          <a:p>
            <a:pPr marL="798830" lvl="1" indent="-399415" defTabSz="496570">
              <a:spcBef>
                <a:spcPts val="2000"/>
              </a:spcBef>
              <a:buClrTx/>
              <a:buSzPct val="75000"/>
              <a:buFontTx/>
              <a:buChar char="•"/>
              <a:defRPr sz="3060"/>
            </a:pPr>
            <a:r>
              <a:t>High ICP </a:t>
            </a:r>
          </a:p>
          <a:p>
            <a:pPr marL="798830" lvl="1" indent="-399415" defTabSz="496570">
              <a:spcBef>
                <a:spcPts val="2000"/>
              </a:spcBef>
              <a:buClrTx/>
              <a:buSzPct val="75000"/>
              <a:buFontTx/>
              <a:buChar char="•"/>
              <a:defRPr sz="3060"/>
            </a:pPr>
            <a:r>
              <a:t>Head trauma </a:t>
            </a:r>
          </a:p>
          <a:p>
            <a:pPr marL="399415" indent="-399415" defTabSz="496570">
              <a:spcBef>
                <a:spcPts val="2000"/>
              </a:spcBef>
              <a:defRPr sz="3060"/>
            </a:pPr>
            <a:endParaRPr/>
          </a:p>
          <a:p>
            <a:pPr marL="399415" indent="-399415" defTabSz="496570">
              <a:spcBef>
                <a:spcPts val="2000"/>
              </a:spcBef>
              <a:defRPr sz="3060"/>
            </a:pPr>
            <a:endParaRPr/>
          </a:p>
          <a:p>
            <a:pPr marL="399415" indent="-399415" defTabSz="496570">
              <a:spcBef>
                <a:spcPts val="2000"/>
              </a:spcBef>
              <a:defRPr sz="100"/>
            </a:pPr>
            <a:endParaRPr/>
          </a:p>
          <a:p>
            <a:pPr marL="399415" indent="-399415" defTabSz="496570">
              <a:spcBef>
                <a:spcPts val="2000"/>
              </a:spcBef>
              <a:buClrTx/>
              <a:buSzPct val="75000"/>
              <a:buFontTx/>
              <a:buChar char="•"/>
              <a:defRPr sz="3060"/>
            </a:pPr>
            <a:r>
              <a:t>Pregnancy/postpartum</a:t>
            </a:r>
          </a:p>
          <a:p>
            <a:pPr marL="399415" indent="-399415" defTabSz="496570">
              <a:spcBef>
                <a:spcPts val="2000"/>
              </a:spcBef>
              <a:buClrTx/>
              <a:buSzPct val="75000"/>
              <a:buFontTx/>
              <a:buChar char="•"/>
              <a:defRPr sz="3060"/>
            </a:pPr>
            <a:r>
              <a:t>Immunocompromised/cancer </a:t>
            </a:r>
          </a:p>
          <a:p>
            <a:pPr marL="399415" indent="-399415" defTabSz="496570">
              <a:spcBef>
                <a:spcPts val="2000"/>
              </a:spcBef>
              <a:buClrTx/>
              <a:buSzPct val="75000"/>
              <a:buFontTx/>
              <a:buChar char="•"/>
              <a:defRPr sz="3060"/>
            </a:pPr>
            <a:r>
              <a:t>Systemic signs </a:t>
            </a:r>
          </a:p>
          <a:p>
            <a:pPr marL="399415" indent="-399415" defTabSz="496570">
              <a:spcBef>
                <a:spcPts val="2000"/>
              </a:spcBef>
              <a:buClrTx/>
              <a:buSzPct val="75000"/>
              <a:buFontTx/>
              <a:buChar char="•"/>
              <a:defRPr sz="3060"/>
            </a:pPr>
            <a:r>
              <a:t>Meningism </a:t>
            </a:r>
          </a:p>
          <a:p>
            <a:pPr marL="399415" indent="-399415" defTabSz="496570">
              <a:spcBef>
                <a:spcPts val="2000"/>
              </a:spcBef>
              <a:buClrTx/>
              <a:buSzPct val="75000"/>
              <a:buFontTx/>
              <a:buChar char="•"/>
              <a:defRPr sz="3060"/>
            </a:pPr>
            <a:r>
              <a:t>Acute visual symptoms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1" name="Table-1-Life-Threatening-Secondary-Causes-of-Headache-1.png" descr="Table-1-Life-Threatening-Secondary-Causes-of-Headach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6459" y="11910"/>
            <a:ext cx="7271882" cy="97297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5" name="Table-1-Life-Threatening-Secondary-Causes-of-Headache-2.png" descr="Table-1-Life-Threatening-Secondary-Causes-of-Headache-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3820" y="9575"/>
            <a:ext cx="7617160" cy="102526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Lorem Ipsum Dolor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Lorem Ipsum Dolor</a:t>
            </a:r>
          </a:p>
        </p:txBody>
      </p:sp>
      <p:pic>
        <p:nvPicPr>
          <p:cNvPr id="228" name="d5237e3906a1b4a3d02cef258e17f4a2.jpg" descr="d5237e3906a1b4a3d02cef258e17f4a2.jpg"/>
          <p:cNvPicPr>
            <a:picLocks noGrp="1"/>
          </p:cNvPicPr>
          <p:nvPr>
            <p:ph type="pic" idx="14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91219" y="558799"/>
            <a:ext cx="5842001" cy="8661401"/>
          </a:xfrm>
          <a:prstGeom prst="rect">
            <a:avLst/>
          </a:prstGeom>
        </p:spPr>
      </p:pic>
      <p:sp>
        <p:nvSpPr>
          <p:cNvPr id="229" name="Case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Case 4</a:t>
            </a:r>
          </a:p>
        </p:txBody>
      </p:sp>
      <p:sp>
        <p:nvSpPr>
          <p:cNvPr id="230" name="26 yo F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000"/>
            </a:pPr>
            <a:r>
              <a:t>26 yo F </a:t>
            </a:r>
          </a:p>
          <a:p>
            <a:pPr>
              <a:defRPr sz="4000"/>
            </a:pPr>
            <a:r>
              <a:t>Headache of 2 years duration</a:t>
            </a:r>
          </a:p>
          <a:p>
            <a:pPr>
              <a:defRPr sz="4000"/>
            </a:pPr>
            <a:r>
              <a:t>Without red flags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outine Neurology Referr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Routine Neurology Referral</a:t>
            </a:r>
          </a:p>
        </p:txBody>
      </p:sp>
      <p:sp>
        <p:nvSpPr>
          <p:cNvPr id="233" name="Headache in elderl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24231" indent="-324231" defTabSz="403097">
              <a:spcBef>
                <a:spcPts val="1600"/>
              </a:spcBef>
              <a:defRPr sz="2484"/>
            </a:pPr>
            <a:r>
              <a:t>Headache in elderly </a:t>
            </a:r>
          </a:p>
          <a:p>
            <a:pPr marL="324231" indent="-324231" defTabSz="403097">
              <a:spcBef>
                <a:spcPts val="1600"/>
              </a:spcBef>
              <a:defRPr sz="2484"/>
            </a:pPr>
            <a:r>
              <a:t>Uncharacterized headache </a:t>
            </a:r>
          </a:p>
          <a:p>
            <a:pPr marL="324231" indent="-324231" defTabSz="403097">
              <a:spcBef>
                <a:spcPts val="1600"/>
              </a:spcBef>
              <a:defRPr sz="2484"/>
            </a:pPr>
            <a:r>
              <a:t>Autonomic cephaligias </a:t>
            </a:r>
          </a:p>
          <a:p>
            <a:pPr marL="324231" indent="-324231" defTabSz="403097">
              <a:spcBef>
                <a:spcPts val="1600"/>
              </a:spcBef>
              <a:defRPr sz="2484"/>
            </a:pPr>
            <a:r>
              <a:t>GCA </a:t>
            </a:r>
          </a:p>
          <a:p>
            <a:pPr marL="324231" indent="-324231" defTabSz="403097">
              <a:spcBef>
                <a:spcPts val="1600"/>
              </a:spcBef>
              <a:defRPr sz="2484"/>
            </a:pPr>
            <a:r>
              <a:t>Trigeminal neuralgia </a:t>
            </a:r>
          </a:p>
          <a:p>
            <a:pPr marL="324231" indent="-324231" defTabSz="403097">
              <a:spcBef>
                <a:spcPts val="1600"/>
              </a:spcBef>
              <a:defRPr sz="2484"/>
            </a:pPr>
            <a:r>
              <a:t>Medication overuse </a:t>
            </a:r>
          </a:p>
          <a:p>
            <a:pPr marL="324231" indent="-324231" defTabSz="403097">
              <a:spcBef>
                <a:spcPts val="1600"/>
              </a:spcBef>
              <a:defRPr sz="2484"/>
            </a:pPr>
            <a:r>
              <a:t>Migraine with aura</a:t>
            </a:r>
          </a:p>
          <a:p>
            <a:pPr marL="324231" indent="-324231" defTabSz="403097">
              <a:spcBef>
                <a:spcPts val="1600"/>
              </a:spcBef>
              <a:defRPr sz="2484"/>
            </a:pPr>
            <a:r>
              <a:t>Migraine with C/I to many acute Rx </a:t>
            </a:r>
          </a:p>
          <a:p>
            <a:pPr marL="324231" indent="-324231" defTabSz="403097">
              <a:spcBef>
                <a:spcPts val="1600"/>
              </a:spcBef>
              <a:defRPr sz="2484"/>
            </a:pPr>
            <a:r>
              <a:t>Migraine that is difficult to control </a:t>
            </a:r>
          </a:p>
          <a:p>
            <a:pPr marL="324231" indent="-324231" defTabSz="403097">
              <a:spcBef>
                <a:spcPts val="1600"/>
              </a:spcBef>
              <a:defRPr sz="2484"/>
            </a:pPr>
            <a:r>
              <a:t>Complicated migraine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How to Refer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to Refer?</a:t>
            </a:r>
          </a:p>
        </p:txBody>
      </p:sp>
      <p:sp>
        <p:nvSpPr>
          <p:cNvPr id="236" name="Details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99415" indent="-399415" defTabSz="496570">
              <a:spcBef>
                <a:spcPts val="2000"/>
              </a:spcBef>
              <a:defRPr sz="3060"/>
            </a:pPr>
            <a:r>
              <a:t>Details:</a:t>
            </a:r>
          </a:p>
          <a:p>
            <a:pPr marL="798830" lvl="1" indent="-399415" defTabSz="496570">
              <a:spcBef>
                <a:spcPts val="2000"/>
              </a:spcBef>
              <a:buClrTx/>
              <a:buSzPct val="75000"/>
              <a:buFontTx/>
              <a:buChar char="•"/>
              <a:defRPr sz="3060"/>
            </a:pPr>
            <a:r>
              <a:t>Description </a:t>
            </a:r>
          </a:p>
          <a:p>
            <a:pPr marL="798830" lvl="1" indent="-399415" defTabSz="496570">
              <a:spcBef>
                <a:spcPts val="2000"/>
              </a:spcBef>
              <a:buClrTx/>
              <a:buSzPct val="75000"/>
              <a:buFontTx/>
              <a:buChar char="•"/>
              <a:defRPr sz="3060"/>
            </a:pPr>
            <a:r>
              <a:t>Red flags </a:t>
            </a:r>
          </a:p>
          <a:p>
            <a:pPr marL="399415" indent="-399415" defTabSz="496570">
              <a:spcBef>
                <a:spcPts val="2000"/>
              </a:spcBef>
              <a:defRPr sz="3060"/>
            </a:pPr>
            <a:r>
              <a:t>Frequency of visits, sick leaves, use of non-oral route</a:t>
            </a:r>
          </a:p>
          <a:p>
            <a:pPr marL="399415" indent="-399415" defTabSz="496570">
              <a:spcBef>
                <a:spcPts val="2000"/>
              </a:spcBef>
              <a:defRPr sz="3060"/>
            </a:pPr>
            <a:r>
              <a:t>Drug summary </a:t>
            </a:r>
          </a:p>
          <a:p>
            <a:pPr marL="399415" indent="-399415" defTabSz="496570">
              <a:spcBef>
                <a:spcPts val="2000"/>
              </a:spcBef>
              <a:defRPr sz="3060"/>
            </a:pPr>
            <a:r>
              <a:t>Examination </a:t>
            </a:r>
          </a:p>
          <a:p>
            <a:pPr marL="399415" indent="-399415" defTabSz="496570">
              <a:spcBef>
                <a:spcPts val="2000"/>
              </a:spcBef>
              <a:defRPr sz="3060"/>
            </a:pPr>
            <a:r>
              <a:t>Investigations done </a:t>
            </a:r>
          </a:p>
          <a:p>
            <a:pPr marL="399415" indent="-399415" defTabSz="496570">
              <a:spcBef>
                <a:spcPts val="2000"/>
              </a:spcBef>
              <a:defRPr sz="3060"/>
            </a:pPr>
            <a:r>
              <a:t>Reason for referral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Lorem Ipsum Dolor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Lorem Ipsum Dolor</a:t>
            </a:r>
          </a:p>
        </p:txBody>
      </p:sp>
      <p:pic>
        <p:nvPicPr>
          <p:cNvPr id="239" name="lighthouse-fb.jpg" descr="lighthouse-fb.jpg"/>
          <p:cNvPicPr>
            <a:picLocks noGrp="1"/>
          </p:cNvPicPr>
          <p:nvPr>
            <p:ph type="pic" idx="14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91219" y="558799"/>
            <a:ext cx="5842001" cy="8661401"/>
          </a:xfrm>
          <a:prstGeom prst="rect">
            <a:avLst/>
          </a:prstGeom>
        </p:spPr>
      </p:pic>
      <p:sp>
        <p:nvSpPr>
          <p:cNvPr id="240" name="Investigations: when to image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Investigations: when to image?</a:t>
            </a:r>
          </a:p>
        </p:txBody>
      </p:sp>
      <p:sp>
        <p:nvSpPr>
          <p:cNvPr id="241" name="Low risk headache —&gt; no indication for imaging: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Low risk headache —&gt; no indication for imaging:</a:t>
            </a:r>
          </a:p>
          <a:p>
            <a:pPr marL="783166" lvl="1" indent="-313266">
              <a:buSzPct val="75000"/>
              <a:buChar char="•"/>
            </a:pPr>
            <a:r>
              <a:t>Young </a:t>
            </a:r>
          </a:p>
          <a:p>
            <a:pPr marL="783166" lvl="1" indent="-313266">
              <a:buSzPct val="75000"/>
              <a:buChar char="•"/>
            </a:pPr>
            <a:r>
              <a:t>Typical primary headache criteria</a:t>
            </a:r>
          </a:p>
          <a:p>
            <a:pPr marL="783166" lvl="1" indent="-313266">
              <a:buSzPct val="75000"/>
              <a:buChar char="•"/>
            </a:pPr>
            <a:r>
              <a:t>Recurrent previous similar attacks</a:t>
            </a:r>
          </a:p>
          <a:p>
            <a:pPr marL="783166" lvl="1" indent="-313266">
              <a:buSzPct val="75000"/>
              <a:buChar char="•"/>
            </a:pPr>
            <a:r>
              <a:t>Aborted by medications</a:t>
            </a:r>
          </a:p>
          <a:p>
            <a:pPr marL="783166" lvl="1" indent="-313266">
              <a:buSzPct val="75000"/>
              <a:buChar char="•"/>
            </a:pPr>
            <a:r>
              <a:t>Normal exam</a:t>
            </a:r>
          </a:p>
          <a:p>
            <a:pPr marL="783166" lvl="1" indent="-313266">
              <a:buSzPct val="75000"/>
              <a:buChar char="•"/>
            </a:pPr>
            <a:r>
              <a:t>No red flags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Lorem Ipsum Dolor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Lorem Ipsum Dolor</a:t>
            </a:r>
          </a:p>
        </p:txBody>
      </p:sp>
      <p:pic>
        <p:nvPicPr>
          <p:cNvPr id="244" name="002.jpeg" descr="002.jpeg"/>
          <p:cNvPicPr>
            <a:picLocks noGrp="1"/>
          </p:cNvPicPr>
          <p:nvPr>
            <p:ph type="pic" idx="14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69900" y="544561"/>
            <a:ext cx="12065000" cy="5537201"/>
          </a:xfrm>
          <a:prstGeom prst="rect">
            <a:avLst/>
          </a:prstGeom>
        </p:spPr>
      </p:pic>
      <p:sp>
        <p:nvSpPr>
          <p:cNvPr id="245" name="Management of Migra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Management of Migraine</a:t>
            </a:r>
          </a:p>
        </p:txBody>
      </p:sp>
      <p:sp>
        <p:nvSpPr>
          <p:cNvPr id="246" name="Body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What is Headache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is Headache?</a:t>
            </a:r>
          </a:p>
        </p:txBody>
      </p:sp>
      <p:sp>
        <p:nvSpPr>
          <p:cNvPr id="144" name="Headache = pain in the head regio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99440"/>
          <a:lstStyle/>
          <a:p>
            <a:pPr marL="343027" indent="-343027" defTabSz="426466">
              <a:spcBef>
                <a:spcPts val="1700"/>
              </a:spcBef>
              <a:defRPr sz="2628"/>
            </a:pPr>
            <a:r>
              <a:t>Headache = pain in the head region </a:t>
            </a:r>
          </a:p>
          <a:p>
            <a:pPr marL="343027" indent="-343027" defTabSz="426466">
              <a:spcBef>
                <a:spcPts val="1700"/>
              </a:spcBef>
              <a:defRPr sz="2628"/>
            </a:pPr>
            <a:r>
              <a:t>Pain sensitive areas:</a:t>
            </a:r>
          </a:p>
          <a:p>
            <a:pPr marL="343027" indent="-343027" defTabSz="426466">
              <a:spcBef>
                <a:spcPts val="1700"/>
              </a:spcBef>
              <a:defRPr sz="1460"/>
            </a:pPr>
            <a:endParaRPr/>
          </a:p>
          <a:p>
            <a:pPr marL="686054" lvl="1" indent="-343027" defTabSz="426466">
              <a:spcBef>
                <a:spcPts val="1700"/>
              </a:spcBef>
              <a:buClrTx/>
              <a:buSzPct val="75000"/>
              <a:buFontTx/>
              <a:buChar char="•"/>
              <a:defRPr sz="2628"/>
            </a:pPr>
            <a:r>
              <a:t>Intra-cranial: </a:t>
            </a:r>
          </a:p>
          <a:p>
            <a:pPr marL="1446276" lvl="2" indent="-482091" defTabSz="426466">
              <a:spcBef>
                <a:spcPts val="1700"/>
              </a:spcBef>
              <a:buClrTx/>
              <a:buSzPct val="100000"/>
              <a:buFontTx/>
              <a:buAutoNum type="arabicPeriod"/>
              <a:defRPr sz="2628"/>
            </a:pPr>
            <a:r>
              <a:t>Dura &amp; its feeding vessels</a:t>
            </a:r>
          </a:p>
          <a:p>
            <a:pPr marL="1446276" lvl="2" indent="-482091" defTabSz="426466">
              <a:spcBef>
                <a:spcPts val="1700"/>
              </a:spcBef>
              <a:buClrTx/>
              <a:buSzPct val="100000"/>
              <a:buFontTx/>
              <a:buAutoNum type="arabicPeriod"/>
              <a:defRPr sz="2628"/>
            </a:pPr>
            <a:r>
              <a:t>Large and proximal medium arteries</a:t>
            </a:r>
          </a:p>
          <a:p>
            <a:pPr marL="1446276" lvl="2" indent="-482091" defTabSz="426466">
              <a:spcBef>
                <a:spcPts val="1700"/>
              </a:spcBef>
              <a:buClrTx/>
              <a:buSzPct val="100000"/>
              <a:buFontTx/>
              <a:buAutoNum type="arabicPeriod"/>
              <a:defRPr sz="2628"/>
            </a:pPr>
            <a:r>
              <a:t>Large veins and dural venous sinuses</a:t>
            </a:r>
          </a:p>
          <a:p>
            <a:pPr marL="1446276" lvl="2" indent="-482091" defTabSz="426466">
              <a:spcBef>
                <a:spcPts val="1700"/>
              </a:spcBef>
              <a:buClrTx/>
              <a:buSzPct val="100000"/>
              <a:buFontTx/>
              <a:buAutoNum type="arabicPeriod"/>
              <a:defRPr sz="2628"/>
            </a:pPr>
            <a:r>
              <a:t>Cranial nerves </a:t>
            </a:r>
          </a:p>
          <a:p>
            <a:pPr marL="343027" indent="-343027" defTabSz="426466">
              <a:spcBef>
                <a:spcPts val="1700"/>
              </a:spcBef>
              <a:defRPr sz="2628"/>
            </a:pPr>
            <a:endParaRPr/>
          </a:p>
          <a:p>
            <a:pPr marL="343027" indent="-343027" defTabSz="426466">
              <a:spcBef>
                <a:spcPts val="1700"/>
              </a:spcBef>
              <a:defRPr sz="2409"/>
            </a:pPr>
            <a:endParaRPr/>
          </a:p>
          <a:p>
            <a:pPr marL="343027" indent="-343027" defTabSz="426466">
              <a:spcBef>
                <a:spcPts val="1700"/>
              </a:spcBef>
              <a:defRPr sz="100"/>
            </a:pPr>
            <a:endParaRPr/>
          </a:p>
          <a:p>
            <a:pPr marL="343027" indent="-343027" defTabSz="426466">
              <a:spcBef>
                <a:spcPts val="1700"/>
              </a:spcBef>
              <a:buClrTx/>
              <a:buSzPct val="75000"/>
              <a:buFontTx/>
              <a:buChar char="•"/>
              <a:defRPr sz="2628"/>
            </a:pPr>
            <a:r>
              <a:t>Extra-cranial </a:t>
            </a:r>
          </a:p>
          <a:p>
            <a:pPr marL="964183" lvl="1" indent="-482091" defTabSz="426466">
              <a:spcBef>
                <a:spcPts val="1700"/>
              </a:spcBef>
              <a:buClrTx/>
              <a:buSzPct val="100000"/>
              <a:buFontTx/>
              <a:buAutoNum type="alphaUcPeriod"/>
              <a:defRPr sz="2628"/>
            </a:pPr>
            <a:r>
              <a:t>Skin &amp; cutaneous nerves </a:t>
            </a:r>
          </a:p>
          <a:p>
            <a:pPr marL="964183" lvl="1" indent="-482091" defTabSz="426466">
              <a:spcBef>
                <a:spcPts val="1700"/>
              </a:spcBef>
              <a:buClrTx/>
              <a:buSzPct val="100000"/>
              <a:buFontTx/>
              <a:buAutoNum type="alphaUcPeriod"/>
              <a:defRPr sz="2628"/>
            </a:pPr>
            <a:r>
              <a:t>Teeth, eyes and ears  </a:t>
            </a:r>
          </a:p>
          <a:p>
            <a:pPr marL="964183" lvl="1" indent="-482091" defTabSz="426466">
              <a:spcBef>
                <a:spcPts val="1700"/>
              </a:spcBef>
              <a:buClrTx/>
              <a:buSzPct val="100000"/>
              <a:buFontTx/>
              <a:buAutoNum type="alphaUcPeriod"/>
              <a:defRPr sz="2628"/>
            </a:pPr>
            <a:r>
              <a:t>Sinuses </a:t>
            </a:r>
          </a:p>
          <a:p>
            <a:pPr marL="964183" lvl="1" indent="-482091" defTabSz="426466">
              <a:spcBef>
                <a:spcPts val="1700"/>
              </a:spcBef>
              <a:buClrTx/>
              <a:buSzPct val="100000"/>
              <a:buFontTx/>
              <a:buAutoNum type="alphaUcPeriod"/>
              <a:defRPr sz="2628"/>
            </a:pPr>
            <a:r>
              <a:t>Muscles: scalp and neck  </a:t>
            </a:r>
          </a:p>
          <a:p>
            <a:pPr marL="964183" lvl="1" indent="-482091" defTabSz="426466">
              <a:spcBef>
                <a:spcPts val="1700"/>
              </a:spcBef>
              <a:buClrTx/>
              <a:buSzPct val="100000"/>
              <a:buFontTx/>
              <a:buAutoNum type="alphaUcPeriod"/>
              <a:defRPr sz="2628"/>
            </a:pPr>
            <a:r>
              <a:t>Joints: TM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Lorem Ipsum Dolor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Lorem Ipsum Dolor</a:t>
            </a:r>
          </a:p>
        </p:txBody>
      </p:sp>
      <p:pic>
        <p:nvPicPr>
          <p:cNvPr id="249" name="Constantine-Algeria.jpg" descr="Constantine-Algeria.jpg"/>
          <p:cNvPicPr>
            <a:picLocks noGrp="1"/>
          </p:cNvPicPr>
          <p:nvPr>
            <p:ph type="pic" idx="14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91219" y="558799"/>
            <a:ext cx="5842001" cy="8661401"/>
          </a:xfrm>
          <a:prstGeom prst="rect">
            <a:avLst/>
          </a:prstGeom>
        </p:spPr>
      </p:pic>
      <p:sp>
        <p:nvSpPr>
          <p:cNvPr id="250" name="Case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Case 5 </a:t>
            </a:r>
          </a:p>
        </p:txBody>
      </p:sp>
      <p:sp>
        <p:nvSpPr>
          <p:cNvPr id="251" name="You made a diagnosis of migraine without aura without red flags. How to counsel the patient about diagnosis?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t>You made a diagnosis of migraine without aura without red flags. How to counsel the patient about diagnosis?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Lorem Ipsum Dolor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Lorem Ipsum Dolor</a:t>
            </a:r>
          </a:p>
        </p:txBody>
      </p:sp>
      <p:pic>
        <p:nvPicPr>
          <p:cNvPr id="254" name="Dubai-skyline_4.jpg" descr="Dubai-skyline_4.jpg"/>
          <p:cNvPicPr>
            <a:picLocks noGrp="1"/>
          </p:cNvPicPr>
          <p:nvPr>
            <p:ph type="pic" idx="14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91219" y="558799"/>
            <a:ext cx="5842001" cy="8661401"/>
          </a:xfrm>
          <a:prstGeom prst="rect">
            <a:avLst/>
          </a:prstGeom>
        </p:spPr>
      </p:pic>
      <p:sp>
        <p:nvSpPr>
          <p:cNvPr id="255" name="Non-Pharmacologic al Treat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Non-Pharmacologic al Treatment</a:t>
            </a:r>
          </a:p>
        </p:txBody>
      </p:sp>
      <p:sp>
        <p:nvSpPr>
          <p:cNvPr id="256" name="MIGRAINE DIARY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65201" indent="-465201" defTabSz="578358">
              <a:buSzPct val="100000"/>
              <a:buAutoNum type="arabicPeriod"/>
              <a:defRPr sz="2970" b="1"/>
            </a:pPr>
            <a:r>
              <a:t>MIGRAINE DIARY</a:t>
            </a:r>
          </a:p>
          <a:p>
            <a:pPr marL="465201" indent="-465201" defTabSz="578358">
              <a:buSzPct val="100000"/>
              <a:buAutoNum type="arabicPeriod"/>
              <a:defRPr sz="2970"/>
            </a:pPr>
            <a:r>
              <a:t>Avoid triggers </a:t>
            </a:r>
          </a:p>
          <a:p>
            <a:pPr marL="465201" indent="-465201" defTabSz="578358">
              <a:buSzPct val="100000"/>
              <a:buAutoNum type="arabicPeriod"/>
              <a:defRPr sz="2970"/>
            </a:pPr>
            <a:r>
              <a:t>Have a routine specially with sleep </a:t>
            </a:r>
          </a:p>
          <a:p>
            <a:pPr marL="465201" indent="-465201" defTabSz="578358">
              <a:buSzPct val="100000"/>
              <a:buAutoNum type="arabicPeriod"/>
              <a:defRPr sz="2970"/>
            </a:pPr>
            <a:r>
              <a:t>Relax: avoid stress, exercise, yoga </a:t>
            </a:r>
          </a:p>
          <a:p>
            <a:pPr marL="465201" indent="-465201" defTabSz="578358">
              <a:buSzPct val="100000"/>
              <a:buAutoNum type="arabicPeriod"/>
              <a:defRPr sz="2970"/>
            </a:pPr>
            <a:r>
              <a:t>Avoid and manage overweight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836243aaa06b1c09c7124daccf05f46d.jpg" descr="836243aaa06b1c09c7124daccf05f46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0773" y="-2263719"/>
            <a:ext cx="8403254" cy="125534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Acute Migraine Treat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Acute Migraine Treatment </a:t>
            </a:r>
          </a:p>
        </p:txBody>
      </p:sp>
      <p:sp>
        <p:nvSpPr>
          <p:cNvPr id="261" name="GENERAL PRINCIPLES OF ACUTE MIGRAINE TREATMENT…"/>
          <p:cNvSpPr txBox="1">
            <a:spLocks noGrp="1"/>
          </p:cNvSpPr>
          <p:nvPr>
            <p:ph type="body" idx="1"/>
          </p:nvPr>
        </p:nvSpPr>
        <p:spPr>
          <a:xfrm>
            <a:off x="508000" y="2628900"/>
            <a:ext cx="11988800" cy="6746162"/>
          </a:xfrm>
          <a:prstGeom prst="rect">
            <a:avLst/>
          </a:prstGeom>
        </p:spPr>
        <p:txBody>
          <a:bodyPr/>
          <a:lstStyle/>
          <a:p>
            <a:pPr marL="0" indent="0" defTabSz="455675">
              <a:spcBef>
                <a:spcPts val="1800"/>
              </a:spcBef>
              <a:buClrTx/>
              <a:buSzTx/>
              <a:buFontTx/>
              <a:buNone/>
              <a:defRPr sz="2340"/>
            </a:pPr>
            <a:r>
              <a:t>GENERAL PRINCIPLES OF ACUTE MIGRAINE TREATMENT </a:t>
            </a:r>
          </a:p>
          <a:p>
            <a:pPr marL="366521" indent="-366521" defTabSz="455675">
              <a:spcBef>
                <a:spcPts val="1800"/>
              </a:spcBef>
              <a:buAutoNum type="arabicPeriod"/>
              <a:defRPr sz="2340"/>
            </a:pPr>
            <a:r>
              <a:t>Early treatment in the attack </a:t>
            </a:r>
          </a:p>
          <a:p>
            <a:pPr marL="366521" indent="-366521" defTabSz="455675">
              <a:spcBef>
                <a:spcPts val="1800"/>
              </a:spcBef>
              <a:buAutoNum type="arabicPeriod"/>
              <a:defRPr sz="2340"/>
            </a:pPr>
            <a:r>
              <a:t>Response to an acute medication cannot be predicted </a:t>
            </a:r>
          </a:p>
          <a:p>
            <a:pPr marL="366521" indent="-366521" defTabSz="455675">
              <a:spcBef>
                <a:spcPts val="1800"/>
              </a:spcBef>
              <a:buAutoNum type="arabicPeriod"/>
              <a:defRPr sz="2340"/>
            </a:pPr>
            <a:r>
              <a:t>Options for acute treatment include: simple analgesia, NSAIDS, and triptans</a:t>
            </a:r>
          </a:p>
          <a:p>
            <a:pPr marL="366521" indent="-366521" defTabSz="455675">
              <a:spcBef>
                <a:spcPts val="1800"/>
              </a:spcBef>
              <a:buAutoNum type="arabicPeriod"/>
              <a:defRPr sz="2340"/>
            </a:pPr>
            <a:r>
              <a:t>Choice:</a:t>
            </a:r>
          </a:p>
          <a:p>
            <a:pPr marL="733043" lvl="1" indent="-366521" defTabSz="455675">
              <a:spcBef>
                <a:spcPts val="1800"/>
              </a:spcBef>
              <a:buAutoNum type="alphaUcPeriod"/>
              <a:defRPr sz="2340"/>
            </a:pPr>
            <a:r>
              <a:t>Mild -moderate attacks: NSAIDS/simple analgesia </a:t>
            </a:r>
          </a:p>
          <a:p>
            <a:pPr marL="733043" lvl="1" indent="-366521" defTabSz="455675">
              <a:spcBef>
                <a:spcPts val="1800"/>
              </a:spcBef>
              <a:buAutoNum type="alphaUcPeriod"/>
              <a:defRPr sz="2340"/>
            </a:pPr>
            <a:r>
              <a:t>Severe disabling attacks: triptans </a:t>
            </a:r>
          </a:p>
          <a:p>
            <a:pPr marL="733043" lvl="1" indent="-366521" defTabSz="455675">
              <a:spcBef>
                <a:spcPts val="1800"/>
              </a:spcBef>
              <a:buAutoNum type="alphaUcPeriod"/>
              <a:defRPr sz="2340"/>
            </a:pPr>
            <a:r>
              <a:t>NO significant nausea, regular oral tablets </a:t>
            </a:r>
          </a:p>
          <a:p>
            <a:pPr marL="733043" lvl="1" indent="-366521" defTabSz="455675">
              <a:spcBef>
                <a:spcPts val="1800"/>
              </a:spcBef>
              <a:buAutoNum type="alphaUcPeriod"/>
              <a:defRPr sz="2340"/>
            </a:pPr>
            <a:r>
              <a:t>Severe nausea/vomiting: triptan nasal sprays </a:t>
            </a:r>
          </a:p>
          <a:p>
            <a:pPr marL="733043" lvl="1" indent="-366521" defTabSz="455675">
              <a:spcBef>
                <a:spcPts val="1800"/>
              </a:spcBef>
              <a:buAutoNum type="alphaUcPeriod"/>
              <a:defRPr sz="2340"/>
            </a:pPr>
            <a:r>
              <a:t>Attacks that build up very rapidly: injectable formulation </a:t>
            </a:r>
          </a:p>
          <a:p>
            <a:pPr marL="733043" lvl="1" indent="-366521" defTabSz="455675">
              <a:spcBef>
                <a:spcPts val="1800"/>
              </a:spcBef>
              <a:buAutoNum type="alphaUcPeriod"/>
              <a:defRPr sz="2340"/>
            </a:pPr>
            <a:r>
              <a:t>For less severe attacks that build up rapidly: powder/liquid NSAID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Acute Migraine Treat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Acute Migraine Treatment </a:t>
            </a:r>
          </a:p>
        </p:txBody>
      </p:sp>
      <p:sp>
        <p:nvSpPr>
          <p:cNvPr id="264" name="Two or more acute medications can be combined if necessary…"/>
          <p:cNvSpPr txBox="1">
            <a:spLocks noGrp="1"/>
          </p:cNvSpPr>
          <p:nvPr>
            <p:ph type="body" idx="1"/>
          </p:nvPr>
        </p:nvSpPr>
        <p:spPr>
          <a:xfrm>
            <a:off x="508000" y="2628900"/>
            <a:ext cx="11988800" cy="6746162"/>
          </a:xfrm>
          <a:prstGeom prst="rect">
            <a:avLst/>
          </a:prstGeom>
        </p:spPr>
        <p:txBody>
          <a:bodyPr/>
          <a:lstStyle/>
          <a:p>
            <a:pPr marL="391583" indent="-391583">
              <a:buClrTx/>
              <a:buSzPct val="75000"/>
              <a:buFontTx/>
              <a:buChar char="•"/>
              <a:defRPr sz="3000"/>
            </a:pPr>
            <a:r>
              <a:t>Two or more acute medications can be combined if necessary </a:t>
            </a:r>
          </a:p>
          <a:p>
            <a:pPr marL="391583" indent="-391583">
              <a:buClrTx/>
              <a:buSzPct val="75000"/>
              <a:buFontTx/>
              <a:buChar char="•"/>
              <a:defRPr sz="3000"/>
            </a:pPr>
            <a:r>
              <a:t>Caffeine:</a:t>
            </a:r>
          </a:p>
          <a:p>
            <a:pPr lvl="1">
              <a:buAutoNum type="arabicPeriod"/>
              <a:defRPr sz="3000"/>
            </a:pPr>
            <a:r>
              <a:t>Enhances the effectiveness of analgesics</a:t>
            </a:r>
          </a:p>
          <a:p>
            <a:pPr lvl="1">
              <a:buAutoNum type="arabicPeriod"/>
              <a:defRPr sz="3000"/>
            </a:pPr>
            <a:r>
              <a:t>Interference with sleep </a:t>
            </a:r>
          </a:p>
          <a:p>
            <a:pPr lvl="1">
              <a:buAutoNum type="arabicPeriod"/>
              <a:defRPr sz="3000"/>
            </a:pPr>
            <a:r>
              <a:t>Caffeine-withdrawal headache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7339" y="-196850"/>
            <a:ext cx="9890122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21238" y="-196850"/>
            <a:ext cx="7562325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Acute Migraine Treat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Acute Migraine Treatment </a:t>
            </a:r>
          </a:p>
        </p:txBody>
      </p:sp>
      <p:sp>
        <p:nvSpPr>
          <p:cNvPr id="271" name="ALWAYS make sure that the patient has no C/I and explain possible S/E:…"/>
          <p:cNvSpPr txBox="1">
            <a:spLocks noGrp="1"/>
          </p:cNvSpPr>
          <p:nvPr>
            <p:ph type="body" idx="1"/>
          </p:nvPr>
        </p:nvSpPr>
        <p:spPr>
          <a:xfrm>
            <a:off x="508000" y="2628900"/>
            <a:ext cx="11988800" cy="6808029"/>
          </a:xfrm>
          <a:prstGeom prst="rect">
            <a:avLst/>
          </a:prstGeom>
        </p:spPr>
        <p:txBody>
          <a:bodyPr/>
          <a:lstStyle/>
          <a:p>
            <a:pPr marL="0" indent="0" defTabSz="554990">
              <a:spcBef>
                <a:spcPts val="2200"/>
              </a:spcBef>
              <a:buClrTx/>
              <a:buSzTx/>
              <a:buFontTx/>
              <a:buNone/>
              <a:defRPr sz="2850"/>
            </a:pPr>
            <a:r>
              <a:t>ALWAYS make sure that the patient has no C/I and explain possible S/E:</a:t>
            </a:r>
          </a:p>
          <a:p>
            <a:pPr marL="522816" indent="-522816" defTabSz="554990">
              <a:spcBef>
                <a:spcPts val="2200"/>
              </a:spcBef>
              <a:buClrTx/>
              <a:buSzPct val="100000"/>
              <a:buFontTx/>
              <a:buAutoNum type="arabicPeriod"/>
              <a:defRPr sz="2850"/>
            </a:pPr>
            <a:r>
              <a:t>Simple analgesia and NSAIDS</a:t>
            </a:r>
          </a:p>
          <a:p>
            <a:pPr marL="818409" lvl="1" indent="-372004" defTabSz="554990">
              <a:spcBef>
                <a:spcPts val="2200"/>
              </a:spcBef>
              <a:buClrTx/>
              <a:buSzPct val="75000"/>
              <a:buFontTx/>
              <a:buChar char="•"/>
              <a:defRPr sz="2850"/>
            </a:pPr>
            <a:r>
              <a:t>S/E: GI irritation, increased BP, and renal toxicity </a:t>
            </a:r>
          </a:p>
          <a:p>
            <a:pPr marL="818409" lvl="1" indent="-372004" defTabSz="554990">
              <a:spcBef>
                <a:spcPts val="2200"/>
              </a:spcBef>
              <a:buClrTx/>
              <a:buSzPct val="75000"/>
              <a:buFontTx/>
              <a:buChar char="•"/>
              <a:defRPr sz="2850"/>
            </a:pPr>
            <a:r>
              <a:t>Avoid: GI ulcers, asthma with acetylsalicylic acid</a:t>
            </a:r>
          </a:p>
          <a:p>
            <a:pPr marL="522816" indent="-522816" defTabSz="554990">
              <a:spcBef>
                <a:spcPts val="2200"/>
              </a:spcBef>
              <a:buClrTx/>
              <a:buSzPct val="100000"/>
              <a:buFontTx/>
              <a:buAutoNum type="arabicPeriod"/>
              <a:defRPr sz="2850"/>
            </a:pPr>
            <a:r>
              <a:t>Triptans </a:t>
            </a:r>
          </a:p>
          <a:p>
            <a:pPr marL="818409" lvl="1" indent="-372004" defTabSz="554990">
              <a:spcBef>
                <a:spcPts val="2200"/>
              </a:spcBef>
              <a:buClrTx/>
              <a:buSzPct val="75000"/>
              <a:buFontTx/>
              <a:buChar char="•"/>
              <a:defRPr sz="2850"/>
            </a:pPr>
            <a:r>
              <a:t>S/E: flushing, hot sensation, paresthesia, and chest or jaw discomfort</a:t>
            </a:r>
          </a:p>
          <a:p>
            <a:pPr marL="818409" lvl="1" indent="-372004" defTabSz="554990">
              <a:spcBef>
                <a:spcPts val="2200"/>
              </a:spcBef>
              <a:buClrTx/>
              <a:buSzPct val="75000"/>
              <a:buFontTx/>
              <a:buChar char="•"/>
              <a:defRPr sz="2850"/>
            </a:pPr>
            <a:r>
              <a:t>C/I: cerebrovascular, cardiovascular, and peripheral vascular disorders; uncontrolled hypertension and ischemic bowel disease; and in concomitant use within 24 hours of ergot-containing medications.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reventive Migraine Treat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Preventive Migraine Treatment </a:t>
            </a:r>
          </a:p>
        </p:txBody>
      </p:sp>
      <p:sp>
        <p:nvSpPr>
          <p:cNvPr id="274" name="Indications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578358">
              <a:spcBef>
                <a:spcPts val="2300"/>
              </a:spcBef>
              <a:buClrTx/>
              <a:buSzTx/>
              <a:buFontTx/>
              <a:buNone/>
              <a:defRPr sz="2970"/>
            </a:pPr>
            <a:r>
              <a:t>Indications: </a:t>
            </a:r>
          </a:p>
          <a:p>
            <a:pPr marL="465201" indent="-465201" defTabSz="578358">
              <a:spcBef>
                <a:spcPts val="2300"/>
              </a:spcBef>
              <a:buAutoNum type="arabicPeriod"/>
              <a:defRPr sz="2970"/>
            </a:pPr>
            <a:r>
              <a:t>Significantly interfere with quality of life despite treatment </a:t>
            </a:r>
          </a:p>
          <a:p>
            <a:pPr marL="465201" indent="-465201" defTabSz="578358">
              <a:spcBef>
                <a:spcPts val="2300"/>
              </a:spcBef>
              <a:buAutoNum type="arabicPeriod"/>
              <a:defRPr sz="2970"/>
            </a:pPr>
            <a:r>
              <a:t>Frequent headaches (four or more attacks per month or eight or more headache days per month) </a:t>
            </a:r>
          </a:p>
          <a:p>
            <a:pPr marL="465201" indent="-465201" defTabSz="578358">
              <a:spcBef>
                <a:spcPts val="2300"/>
              </a:spcBef>
              <a:buAutoNum type="arabicPeriod"/>
              <a:defRPr sz="2970"/>
            </a:pPr>
            <a:r>
              <a:t>Acute medications: Failure, C/I, overuse or troublesome S/E</a:t>
            </a:r>
          </a:p>
          <a:p>
            <a:pPr marL="465201" indent="-465201" defTabSz="578358">
              <a:spcBef>
                <a:spcPts val="2300"/>
              </a:spcBef>
              <a:buAutoNum type="arabicPeriod"/>
              <a:defRPr sz="2970"/>
            </a:pPr>
            <a:r>
              <a:t>Patient preference </a:t>
            </a:r>
          </a:p>
          <a:p>
            <a:pPr marL="465201" indent="-465201" defTabSz="578358">
              <a:spcBef>
                <a:spcPts val="2300"/>
              </a:spcBef>
              <a:buAutoNum type="arabicPeriod"/>
              <a:defRPr sz="2970"/>
            </a:pPr>
            <a:r>
              <a:t>Certain migraines: hemiplegic migraine; migraine with brainstem aura; frequent, prolonged, or uncomfortable aura symptoms; or migrainous infarction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reventive Migraine Treat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Preventive Migraine Treatment </a:t>
            </a:r>
          </a:p>
        </p:txBody>
      </p:sp>
      <p:sp>
        <p:nvSpPr>
          <p:cNvPr id="277" name="Benefit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FontTx/>
              <a:buNone/>
              <a:defRPr sz="3000"/>
            </a:pPr>
            <a:r>
              <a:t>Benefit:</a:t>
            </a:r>
          </a:p>
          <a:p>
            <a:pPr>
              <a:buAutoNum type="arabicPeriod"/>
              <a:defRPr sz="3000"/>
            </a:pPr>
            <a:r>
              <a:t>Successful: reduces attack frequency by at least 50% within 3 months</a:t>
            </a:r>
          </a:p>
          <a:p>
            <a:pPr>
              <a:buAutoNum type="arabicPeriod"/>
              <a:defRPr sz="3000"/>
            </a:pPr>
            <a:r>
              <a:t>Reduced attack duration and severity</a:t>
            </a:r>
          </a:p>
          <a:p>
            <a:pPr>
              <a:buAutoNum type="arabicPeriod"/>
              <a:defRPr sz="3000"/>
            </a:pPr>
            <a:r>
              <a:t>Enhanced response to acute treatments</a:t>
            </a:r>
          </a:p>
          <a:p>
            <a:pPr>
              <a:buAutoNum type="arabicPeriod"/>
              <a:defRPr sz="3000"/>
            </a:pPr>
            <a:r>
              <a:t>Improved ability to function, and reduced disability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Lorem Ipsum Dolor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Lorem Ipsum Dolor</a:t>
            </a:r>
          </a:p>
        </p:txBody>
      </p:sp>
      <p:pic>
        <p:nvPicPr>
          <p:cNvPr id="147" name="sultan.jpg" descr="sultan.jpg"/>
          <p:cNvPicPr>
            <a:picLocks noGrp="1"/>
          </p:cNvPicPr>
          <p:nvPr>
            <p:ph type="pic" idx="14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91219" y="558799"/>
            <a:ext cx="5842001" cy="8661401"/>
          </a:xfrm>
          <a:prstGeom prst="rect">
            <a:avLst/>
          </a:prstGeom>
        </p:spPr>
      </p:pic>
      <p:sp>
        <p:nvSpPr>
          <p:cNvPr id="148" name="Cas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Case 1</a:t>
            </a:r>
          </a:p>
        </p:txBody>
      </p:sp>
      <p:sp>
        <p:nvSpPr>
          <p:cNvPr id="149" name="35 yo F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300"/>
            </a:pPr>
            <a:r>
              <a:t>35 yo F</a:t>
            </a:r>
          </a:p>
          <a:p>
            <a:pPr>
              <a:defRPr sz="5300"/>
            </a:pPr>
            <a:r>
              <a:t>6 months history of headache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7365" y="-196850"/>
            <a:ext cx="939007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reventive Migraine Treat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Preventive Migraine Treatment </a:t>
            </a:r>
          </a:p>
        </p:txBody>
      </p:sp>
      <p:sp>
        <p:nvSpPr>
          <p:cNvPr id="282" name="Choice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FontTx/>
              <a:buNone/>
              <a:defRPr sz="3000"/>
            </a:pPr>
            <a:r>
              <a:t>Choice:</a:t>
            </a:r>
          </a:p>
          <a:p>
            <a:pPr>
              <a:buAutoNum type="arabicPeriod"/>
              <a:defRPr sz="3000"/>
            </a:pPr>
            <a:r>
              <a:t>Efficacy: best proven efficacy certain beta-blockers, divalproex sodium, and topiramate</a:t>
            </a:r>
          </a:p>
          <a:p>
            <a:pPr>
              <a:buAutoNum type="arabicPeriod"/>
              <a:defRPr sz="3000"/>
            </a:pPr>
            <a:r>
              <a:t>Adverse event profile</a:t>
            </a:r>
          </a:p>
          <a:p>
            <a:pPr marL="861483" lvl="1" indent="-391583">
              <a:buClrTx/>
              <a:buSzPct val="75000"/>
              <a:buFontTx/>
              <a:buChar char="•"/>
              <a:defRPr sz="3000"/>
            </a:pPr>
            <a:r>
              <a:t>Best risk- to-benefit ratio </a:t>
            </a:r>
          </a:p>
          <a:p>
            <a:pPr marL="861483" lvl="1" indent="-391583">
              <a:buClrTx/>
              <a:buSzPct val="75000"/>
              <a:buFontTx/>
              <a:buChar char="•"/>
              <a:defRPr sz="3000"/>
            </a:pPr>
            <a:r>
              <a:t>Take advantage of the drug’s side effect profile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reventive Migraine Treat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Preventive Migraine Treatment </a:t>
            </a:r>
          </a:p>
        </p:txBody>
      </p:sp>
      <p:sp>
        <p:nvSpPr>
          <p:cNvPr id="285" name="General Principles for Instituting Preventive Therap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FontTx/>
              <a:buNone/>
              <a:defRPr sz="3000"/>
            </a:pPr>
            <a:r>
              <a:t>General Principles for Instituting Preventive Therapy</a:t>
            </a:r>
          </a:p>
          <a:p>
            <a:pPr>
              <a:buAutoNum type="arabicPeriod"/>
              <a:defRPr sz="3000"/>
            </a:pPr>
            <a:r>
              <a:t>Start at a low dose and increase it slowly </a:t>
            </a:r>
          </a:p>
          <a:p>
            <a:pPr>
              <a:buAutoNum type="arabicPeriod"/>
              <a:defRPr sz="3000"/>
            </a:pPr>
            <a:r>
              <a:t>Consider comorbidity and coexistent illnesses </a:t>
            </a:r>
          </a:p>
          <a:p>
            <a:pPr>
              <a:buAutoNum type="arabicPeriod"/>
              <a:defRPr sz="3000"/>
            </a:pPr>
            <a:r>
              <a:t>Give each treatment an adequate trial, may take 2 to 6 months before the maximal response </a:t>
            </a:r>
          </a:p>
          <a:p>
            <a:pPr>
              <a:buAutoNum type="arabicPeriod"/>
              <a:defRPr sz="3000"/>
            </a:pPr>
            <a:r>
              <a:t>Set realistic goals</a:t>
            </a:r>
          </a:p>
          <a:p>
            <a:pPr>
              <a:buAutoNum type="arabicPeriod"/>
              <a:defRPr sz="3000"/>
            </a:pPr>
            <a:r>
              <a:t>Woman of childbearing age: teratogenicity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Lorem Ipsum Dolor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Lorem Ipsum Dolor</a:t>
            </a:r>
          </a:p>
        </p:txBody>
      </p:sp>
      <p:pic>
        <p:nvPicPr>
          <p:cNvPr id="288" name="db29d8b6a2fc9b413174f0dec644ca44.jpg" descr="db29d8b6a2fc9b413174f0dec644ca44.jpg"/>
          <p:cNvPicPr>
            <a:picLocks noGrp="1"/>
          </p:cNvPicPr>
          <p:nvPr>
            <p:ph type="pic" idx="14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91219" y="558799"/>
            <a:ext cx="5842001" cy="8661401"/>
          </a:xfrm>
          <a:prstGeom prst="rect">
            <a:avLst/>
          </a:prstGeom>
        </p:spPr>
      </p:pic>
      <p:sp>
        <p:nvSpPr>
          <p:cNvPr id="289" name="Case 6: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Case 6:</a:t>
            </a:r>
          </a:p>
        </p:txBody>
      </p:sp>
      <p:sp>
        <p:nvSpPr>
          <p:cNvPr id="290" name="A case of migraine without aura for the past 5 years noticed change in her headache recently. Her headache became daily for the past few months and requiring daily use of acute treatment with decreased effectiveness."/>
          <p:cNvSpPr txBox="1">
            <a:spLocks noGrp="1"/>
          </p:cNvSpPr>
          <p:nvPr>
            <p:ph type="body" sz="quarter" idx="1"/>
          </p:nvPr>
        </p:nvSpPr>
        <p:spPr>
          <a:xfrm>
            <a:off x="508000" y="5016500"/>
            <a:ext cx="5676900" cy="4013200"/>
          </a:xfrm>
          <a:prstGeom prst="rect">
            <a:avLst/>
          </a:prstGeom>
        </p:spPr>
        <p:txBody>
          <a:bodyPr/>
          <a:lstStyle/>
          <a:p>
            <a:r>
              <a:t>A case of migraine without aura for the past 5 years noticed change in her headache recently. Her headache became daily for the past few months and requiring daily use of acute treatment with decreased effectiveness.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Medication Overuse Headach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Medication Overuse Headache</a:t>
            </a:r>
          </a:p>
        </p:txBody>
      </p:sp>
      <p:pic>
        <p:nvPicPr>
          <p:cNvPr id="29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492505"/>
            <a:ext cx="13004801" cy="63687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Medication Overuse Headach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Medication Overuse Headache</a:t>
            </a:r>
          </a:p>
        </p:txBody>
      </p:sp>
      <p:sp>
        <p:nvSpPr>
          <p:cNvPr id="296" name="Limit acute treatment to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FontTx/>
              <a:buNone/>
              <a:defRPr sz="3000"/>
            </a:pPr>
            <a:r>
              <a:t>Limit acute treatment to:</a:t>
            </a:r>
          </a:p>
          <a:p>
            <a:pPr marL="0" indent="0">
              <a:buClrTx/>
              <a:buSzTx/>
              <a:buFontTx/>
              <a:buNone/>
              <a:defRPr sz="3000"/>
            </a:pPr>
            <a:r>
              <a:t>Avoid regular use of butalbital. If used, limit to &lt;4 days/mo on average</a:t>
            </a:r>
            <a:br/>
            <a:r>
              <a:t>Limit use of combination analgesics, opioids, ergotamine, and triptans alone or in combination to &lt;10 days/mo.</a:t>
            </a:r>
            <a:br/>
            <a:r>
              <a:t>Limit NSAIDS to &lt;15 days/mo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Lorem Ipsum Dolor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Lorem Ipsum Dolor</a:t>
            </a:r>
          </a:p>
        </p:txBody>
      </p:sp>
      <p:pic>
        <p:nvPicPr>
          <p:cNvPr id="299" name="7764930504063c7b4cc0b4543cffcbdb.jpg" descr="7764930504063c7b4cc0b4543cffcbdb.jpg"/>
          <p:cNvPicPr>
            <a:picLocks noGrp="1"/>
          </p:cNvPicPr>
          <p:nvPr>
            <p:ph type="pic" idx="14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91219" y="558799"/>
            <a:ext cx="5842001" cy="8661401"/>
          </a:xfrm>
          <a:prstGeom prst="rect">
            <a:avLst/>
          </a:prstGeom>
        </p:spPr>
      </p:pic>
      <p:sp>
        <p:nvSpPr>
          <p:cNvPr id="300" name="Case 7: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Case 7:</a:t>
            </a:r>
          </a:p>
        </p:txBody>
      </p:sp>
      <p:sp>
        <p:nvSpPr>
          <p:cNvPr id="301" name="Your patient with migraine wants to start using COC pills, how to counsel her?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Your patient with migraine wants to start using COC pills, how to counsel her?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Migraine and OC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Migraine and OCP</a:t>
            </a:r>
          </a:p>
        </p:txBody>
      </p:sp>
      <p:sp>
        <p:nvSpPr>
          <p:cNvPr id="304" name="Is it safe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FontTx/>
              <a:buNone/>
              <a:defRPr sz="3000"/>
            </a:pPr>
            <a:r>
              <a:t>Is it safe?</a:t>
            </a:r>
          </a:p>
          <a:p>
            <a:pPr marL="391583" indent="-391583">
              <a:buClrTx/>
              <a:buSzPct val="75000"/>
              <a:buFontTx/>
              <a:buChar char="•"/>
              <a:defRPr sz="3000"/>
            </a:pPr>
            <a:r>
              <a:t>Migraine —&gt; increased risk of stroke &amp; VTE</a:t>
            </a:r>
          </a:p>
          <a:p>
            <a:pPr marL="391583" indent="-391583">
              <a:buClrTx/>
              <a:buSzPct val="75000"/>
              <a:buFontTx/>
              <a:buChar char="•"/>
              <a:defRPr sz="3000"/>
            </a:pPr>
            <a:r>
              <a:t>Synthetic estrogen —&gt; increased risk of stroke &amp; VTE</a:t>
            </a:r>
          </a:p>
          <a:p>
            <a:pPr marL="391583" indent="-391583">
              <a:buClrTx/>
              <a:buSzPct val="75000"/>
              <a:buFontTx/>
              <a:buChar char="•"/>
              <a:defRPr sz="3000"/>
            </a:pPr>
            <a:r>
              <a:t>Absolute risks are still small</a:t>
            </a:r>
          </a:p>
          <a:p>
            <a:pPr marL="391583" indent="-391583">
              <a:buClrTx/>
              <a:buSzPct val="75000"/>
              <a:buFontTx/>
              <a:buChar char="•"/>
              <a:defRPr sz="3000"/>
            </a:pPr>
            <a:r>
              <a:t>However! Risk significantly increased in</a:t>
            </a:r>
          </a:p>
          <a:p>
            <a:pPr lvl="1">
              <a:buAutoNum type="arabicPeriod"/>
              <a:defRPr sz="3000"/>
            </a:pPr>
            <a:r>
              <a:t>Smoking </a:t>
            </a:r>
          </a:p>
          <a:p>
            <a:pPr lvl="1">
              <a:buAutoNum type="arabicPeriod"/>
              <a:defRPr sz="3000"/>
            </a:pPr>
            <a:r>
              <a:t>Aura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Migraine and OC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Migraine and OCP</a:t>
            </a:r>
          </a:p>
        </p:txBody>
      </p:sp>
      <p:sp>
        <p:nvSpPr>
          <p:cNvPr id="307" name="Identify and evaluate risk factor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96570">
              <a:spcBef>
                <a:spcPts val="2000"/>
              </a:spcBef>
              <a:buClrTx/>
              <a:buSzTx/>
              <a:buFontTx/>
              <a:buNone/>
              <a:defRPr sz="2550"/>
            </a:pPr>
            <a:r>
              <a:t>Identify and evaluate risk factors</a:t>
            </a:r>
          </a:p>
          <a:p>
            <a:pPr marL="399415" indent="-399415" defTabSz="496570">
              <a:spcBef>
                <a:spcPts val="2000"/>
              </a:spcBef>
              <a:buAutoNum type="arabicPeriod"/>
              <a:defRPr sz="2550"/>
            </a:pPr>
            <a:r>
              <a:t>Diagnose migraine type, particularly aura</a:t>
            </a:r>
          </a:p>
          <a:p>
            <a:pPr marL="399415" indent="-399415" defTabSz="496570">
              <a:spcBef>
                <a:spcPts val="2000"/>
              </a:spcBef>
              <a:buAutoNum type="arabicPeriod"/>
              <a:defRPr sz="2550"/>
            </a:pPr>
            <a:r>
              <a:t>Stop smoking before starting COCs</a:t>
            </a:r>
          </a:p>
          <a:p>
            <a:pPr marL="399415" indent="-399415" defTabSz="496570">
              <a:spcBef>
                <a:spcPts val="2000"/>
              </a:spcBef>
              <a:buAutoNum type="arabicPeriod"/>
              <a:defRPr sz="2550"/>
            </a:pPr>
            <a:r>
              <a:t>Treat other CVS conditions </a:t>
            </a:r>
          </a:p>
          <a:p>
            <a:pPr marL="399415" indent="-399415" defTabSz="496570">
              <a:spcBef>
                <a:spcPts val="2000"/>
              </a:spcBef>
              <a:buAutoNum type="arabicPeriod"/>
              <a:defRPr sz="2550"/>
            </a:pPr>
            <a:r>
              <a:t>High-dose COCs (50 µg ethinylestradiol) are not recommended</a:t>
            </a:r>
          </a:p>
          <a:p>
            <a:pPr marL="399415" indent="-399415" defTabSz="496570">
              <a:spcBef>
                <a:spcPts val="2000"/>
              </a:spcBef>
              <a:buAutoNum type="arabicPeriod"/>
              <a:defRPr sz="2550"/>
            </a:pPr>
            <a:r>
              <a:t>Low-dose formulations (&lt;50 µg ethinylestradiol) containing either second- or third-generation progestogens should be used when possible</a:t>
            </a:r>
          </a:p>
          <a:p>
            <a:pPr marL="399415" indent="-399415" defTabSz="496570">
              <a:spcBef>
                <a:spcPts val="2000"/>
              </a:spcBef>
              <a:buAutoNum type="arabicPeriod"/>
              <a:defRPr sz="2550"/>
            </a:pPr>
            <a:r>
              <a:t>Consider nonethinylestradiol methods in women at increased risk </a:t>
            </a:r>
          </a:p>
          <a:p>
            <a:pPr marL="399415" indent="-399415" defTabSz="496570">
              <a:spcBef>
                <a:spcPts val="2000"/>
              </a:spcBef>
              <a:buAutoNum type="arabicPeriod"/>
              <a:defRPr sz="2550"/>
            </a:pPr>
            <a:r>
              <a:t>Progestogen-only hormonal contraception may not increase ischemic stroke risk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Migraine and OC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Migraine and OCP</a:t>
            </a:r>
          </a:p>
        </p:txBody>
      </p:sp>
      <p:sp>
        <p:nvSpPr>
          <p:cNvPr id="310" name="Oral contraceptives containing ethinyl estradiol are not contraindicated for most women with migrai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AutoNum type="arabicPeriod"/>
              <a:defRPr sz="3000"/>
            </a:pPr>
            <a:r>
              <a:t>Oral contraceptives containing ethinyl estradiol are not contraindicated for most women with migraine </a:t>
            </a:r>
          </a:p>
          <a:p>
            <a:pPr>
              <a:buAutoNum type="arabicPeriod"/>
              <a:defRPr sz="3000"/>
            </a:pPr>
            <a:r>
              <a:t>WHO and CDC: complete avoidance of COC for migraine with aura</a:t>
            </a:r>
          </a:p>
          <a:p>
            <a:pPr>
              <a:buAutoNum type="arabicPeriod"/>
              <a:defRPr sz="3000"/>
            </a:pPr>
            <a:r>
              <a:t>The American College of Obstetricians and Gynecologists: alternative forms of contraceptives in women over 35 who smoke or have migraine with “focal neurological signs” </a:t>
            </a:r>
          </a:p>
          <a:p>
            <a:pPr>
              <a:buAutoNum type="arabicPeriod"/>
              <a:defRPr sz="3000"/>
            </a:pPr>
            <a:r>
              <a:t>Risk of stroke is dose-dependent and may not apply to today’s very low dose options for COC’s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Headache REG FLAG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Headache REG FLAGS</a:t>
            </a:r>
          </a:p>
        </p:txBody>
      </p:sp>
      <p:sp>
        <p:nvSpPr>
          <p:cNvPr id="152" name="Thunderclap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99440"/>
          <a:lstStyle/>
          <a:p>
            <a:pPr marL="324231" indent="-324231" defTabSz="403097">
              <a:spcBef>
                <a:spcPts val="1600"/>
              </a:spcBef>
              <a:defRPr sz="2484"/>
            </a:pPr>
            <a:r>
              <a:t>Thunderclap </a:t>
            </a:r>
          </a:p>
          <a:p>
            <a:pPr marL="324231" indent="-324231" defTabSz="403097">
              <a:spcBef>
                <a:spcPts val="1600"/>
              </a:spcBef>
              <a:defRPr sz="2484"/>
            </a:pPr>
            <a:r>
              <a:t>New headache </a:t>
            </a:r>
          </a:p>
          <a:p>
            <a:pPr marL="324231" indent="-324231" defTabSz="403097">
              <a:spcBef>
                <a:spcPts val="1600"/>
              </a:spcBef>
              <a:defRPr sz="2484"/>
            </a:pPr>
            <a:r>
              <a:t>Changing headache </a:t>
            </a:r>
          </a:p>
          <a:p>
            <a:pPr marL="324231" indent="-324231" defTabSz="403097">
              <a:spcBef>
                <a:spcPts val="1600"/>
              </a:spcBef>
              <a:defRPr sz="2484"/>
            </a:pPr>
            <a:r>
              <a:t>Systemic symptoms </a:t>
            </a:r>
          </a:p>
          <a:p>
            <a:pPr marL="324231" indent="-324231" defTabSz="403097">
              <a:spcBef>
                <a:spcPts val="1600"/>
              </a:spcBef>
              <a:defRPr sz="2484"/>
            </a:pPr>
            <a:r>
              <a:t>Focal neurological signs </a:t>
            </a:r>
          </a:p>
          <a:p>
            <a:pPr marL="324231" indent="-324231" defTabSz="403097">
              <a:spcBef>
                <a:spcPts val="1600"/>
              </a:spcBef>
              <a:defRPr sz="2484"/>
            </a:pPr>
            <a:r>
              <a:t>Raised ICP</a:t>
            </a:r>
          </a:p>
          <a:p>
            <a:pPr marL="324231" indent="-324231" defTabSz="403097">
              <a:spcBef>
                <a:spcPts val="1600"/>
              </a:spcBef>
              <a:defRPr sz="2484"/>
            </a:pPr>
            <a:r>
              <a:t>Postural </a:t>
            </a:r>
          </a:p>
          <a:p>
            <a:pPr marL="324231" indent="-324231" defTabSz="403097">
              <a:spcBef>
                <a:spcPts val="1600"/>
              </a:spcBef>
              <a:defRPr sz="2484"/>
            </a:pPr>
            <a:r>
              <a:t>Impaired LOC </a:t>
            </a:r>
          </a:p>
          <a:p>
            <a:pPr marL="324231" indent="-324231" defTabSz="403097">
              <a:spcBef>
                <a:spcPts val="1600"/>
              </a:spcBef>
              <a:defRPr sz="2484"/>
            </a:pPr>
            <a:r>
              <a:t>Changes in behavior </a:t>
            </a:r>
          </a:p>
          <a:p>
            <a:pPr marL="324231" indent="-324231" defTabSz="403097">
              <a:spcBef>
                <a:spcPts val="1600"/>
              </a:spcBef>
              <a:defRPr sz="2484"/>
            </a:pPr>
            <a:r>
              <a:t>R/F for bleeding</a:t>
            </a:r>
          </a:p>
          <a:p>
            <a:pPr marL="324231" indent="-324231" defTabSz="403097">
              <a:spcBef>
                <a:spcPts val="1600"/>
              </a:spcBef>
              <a:defRPr sz="2484"/>
            </a:pPr>
            <a:r>
              <a:t>Immunocompromised </a:t>
            </a:r>
          </a:p>
          <a:p>
            <a:pPr marL="324231" indent="-324231" defTabSz="403097">
              <a:spcBef>
                <a:spcPts val="1600"/>
              </a:spcBef>
              <a:defRPr sz="2484"/>
            </a:pPr>
            <a:r>
              <a:t>Extremes of age </a:t>
            </a:r>
          </a:p>
          <a:p>
            <a:pPr marL="324231" indent="-324231" defTabSz="403097">
              <a:spcBef>
                <a:spcPts val="1600"/>
              </a:spcBef>
              <a:defRPr sz="2484"/>
            </a:pPr>
            <a:r>
              <a:t>pregnancy/postpartum</a:t>
            </a:r>
          </a:p>
          <a:p>
            <a:pPr marL="324231" indent="-324231" defTabSz="403097">
              <a:spcBef>
                <a:spcPts val="1600"/>
              </a:spcBef>
              <a:defRPr sz="2484"/>
            </a:pPr>
            <a:r>
              <a:t>Side locked </a:t>
            </a:r>
          </a:p>
          <a:p>
            <a:pPr marL="324231" indent="-324231" defTabSz="403097">
              <a:spcBef>
                <a:spcPts val="1600"/>
              </a:spcBef>
              <a:defRPr sz="2484"/>
            </a:pPr>
            <a:r>
              <a:t>Resistent to medications</a:t>
            </a:r>
          </a:p>
          <a:p>
            <a:pPr marL="324231" indent="-324231" defTabSz="403097">
              <a:spcBef>
                <a:spcPts val="1600"/>
              </a:spcBef>
              <a:defRPr sz="2484"/>
            </a:pPr>
            <a:r>
              <a:t>Trauma</a:t>
            </a:r>
          </a:p>
          <a:p>
            <a:pPr marL="324231" indent="-324231" defTabSz="403097">
              <a:spcBef>
                <a:spcPts val="1600"/>
              </a:spcBef>
              <a:defRPr sz="2484"/>
            </a:pPr>
            <a:r>
              <a:t>Substance abuse  </a:t>
            </a:r>
          </a:p>
          <a:p>
            <a:pPr marL="324231" indent="-324231" defTabSz="403097">
              <a:spcBef>
                <a:spcPts val="1600"/>
              </a:spcBef>
              <a:defRPr sz="2484"/>
            </a:pPr>
            <a:r>
              <a:t>GCA features </a:t>
            </a:r>
          </a:p>
          <a:p>
            <a:pPr marL="324231" indent="-324231" defTabSz="403097">
              <a:spcBef>
                <a:spcPts val="1600"/>
              </a:spcBef>
              <a:defRPr sz="2484"/>
            </a:pPr>
            <a:r>
              <a:t>Sudden onset after exertion </a:t>
            </a:r>
          </a:p>
        </p:txBody>
      </p:sp>
      <p:pic>
        <p:nvPicPr>
          <p:cNvPr id="153" name="Red-Flag.jpg" descr="Red-Fla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8313" y="303864"/>
            <a:ext cx="14178621" cy="96792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Migraine and OC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Migraine and OCP</a:t>
            </a:r>
          </a:p>
        </p:txBody>
      </p:sp>
      <p:sp>
        <p:nvSpPr>
          <p:cNvPr id="313" name="Even if stroke/VTE risk is rare, its impact is so devastating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91583" indent="-391583">
              <a:buClrTx/>
              <a:buSzPct val="75000"/>
              <a:buFontTx/>
              <a:buChar char="•"/>
              <a:defRPr sz="3000"/>
            </a:pPr>
            <a:r>
              <a:t>Even if stroke/VTE risk is rare, its impact is so devastating </a:t>
            </a:r>
          </a:p>
          <a:p>
            <a:pPr marL="391583" indent="-391583">
              <a:buClrTx/>
              <a:buSzPct val="75000"/>
              <a:buFontTx/>
              <a:buChar char="•"/>
              <a:defRPr sz="3000"/>
            </a:pPr>
            <a:r>
              <a:t>Always consider alternative contraceptive methods, such as the POP, IUDs or barrier contraceptives </a:t>
            </a:r>
          </a:p>
          <a:p>
            <a:pPr>
              <a:buAutoNum type="arabicPeriod"/>
              <a:defRPr sz="3000"/>
            </a:pPr>
            <a:endParaRPr/>
          </a:p>
          <a:p>
            <a:pPr>
              <a:buAutoNum type="arabicPeriod" startAt="2"/>
              <a:defRPr sz="3000"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Migraine and OC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Migraine and OCP</a:t>
            </a:r>
          </a:p>
        </p:txBody>
      </p:sp>
      <p:sp>
        <p:nvSpPr>
          <p:cNvPr id="316" name="Effect of OCP on migraine? Variable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91583" indent="-391583">
              <a:buClrTx/>
              <a:buSzPct val="75000"/>
              <a:buFontTx/>
              <a:buChar char="•"/>
              <a:defRPr sz="3000"/>
            </a:pPr>
            <a:r>
              <a:t>Effect of OCP on migraine? Variable:</a:t>
            </a:r>
          </a:p>
          <a:p>
            <a:pPr>
              <a:buAutoNum type="arabicPeriod"/>
              <a:defRPr sz="3000"/>
            </a:pPr>
            <a:r>
              <a:t>Begin de novo</a:t>
            </a:r>
          </a:p>
          <a:p>
            <a:pPr>
              <a:buAutoNum type="arabicPeriod"/>
              <a:defRPr sz="3000"/>
            </a:pPr>
            <a:r>
              <a:t>Worsen </a:t>
            </a:r>
          </a:p>
          <a:p>
            <a:pPr>
              <a:buAutoNum type="arabicPeriod"/>
              <a:defRPr sz="3000"/>
            </a:pPr>
            <a:r>
              <a:t>Change in character </a:t>
            </a:r>
          </a:p>
          <a:p>
            <a:pPr>
              <a:buAutoNum type="arabicPeriod"/>
              <a:defRPr sz="3000"/>
            </a:pPr>
            <a:r>
              <a:t>Lessen</a:t>
            </a:r>
          </a:p>
          <a:p>
            <a:pPr>
              <a:buAutoNum type="arabicPeriod"/>
              <a:defRPr sz="3000"/>
            </a:pPr>
            <a:r>
              <a:t>Unchanged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Migraine and OC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Migraine and OCP</a:t>
            </a:r>
          </a:p>
        </p:txBody>
      </p:sp>
      <p:sp>
        <p:nvSpPr>
          <p:cNvPr id="319" name="What shall I watch for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FontTx/>
              <a:buNone/>
              <a:defRPr sz="3000"/>
            </a:pPr>
            <a:r>
              <a:t>What shall I watch for? </a:t>
            </a:r>
          </a:p>
          <a:p>
            <a:pPr>
              <a:buAutoNum type="arabicPeriod"/>
              <a:defRPr sz="3000"/>
            </a:pPr>
            <a:r>
              <a:t>New persisting headache</a:t>
            </a:r>
          </a:p>
          <a:p>
            <a:pPr>
              <a:buAutoNum type="arabicPeriod"/>
              <a:defRPr sz="3000"/>
            </a:pPr>
            <a:r>
              <a:t>New onset of migraine aura</a:t>
            </a:r>
          </a:p>
          <a:p>
            <a:pPr>
              <a:buAutoNum type="arabicPeriod"/>
              <a:defRPr sz="3000"/>
            </a:pPr>
            <a:r>
              <a:t>Increased headache frequency or intensity</a:t>
            </a:r>
          </a:p>
          <a:p>
            <a:pPr>
              <a:buAutoNum type="arabicPeriod"/>
              <a:defRPr sz="3000"/>
            </a:pPr>
            <a:r>
              <a:t>Unusual/prolonged aura</a:t>
            </a:r>
          </a:p>
          <a:p>
            <a:pPr>
              <a:buAutoNum type="arabicPeriod"/>
              <a:defRPr sz="3000"/>
            </a:pPr>
            <a:r>
              <a:t>New CVS risk factors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Lorem Ipsum Dolor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Lorem Ipsum Dolor</a:t>
            </a:r>
          </a:p>
        </p:txBody>
      </p:sp>
      <p:pic>
        <p:nvPicPr>
          <p:cNvPr id="322" name="Image" descr="Image"/>
          <p:cNvPicPr>
            <a:picLocks noGrp="1"/>
          </p:cNvPicPr>
          <p:nvPr>
            <p:ph type="pic" idx="14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69900" y="544561"/>
            <a:ext cx="12065000" cy="5537201"/>
          </a:xfrm>
          <a:prstGeom prst="rect">
            <a:avLst/>
          </a:prstGeom>
        </p:spPr>
      </p:pic>
      <p:sp>
        <p:nvSpPr>
          <p:cNvPr id="323" name="Migraine and Ramada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Migraine and Ramadan</a:t>
            </a:r>
          </a:p>
        </p:txBody>
      </p:sp>
      <p:pic>
        <p:nvPicPr>
          <p:cNvPr id="324" name="islam-fact.jpg" descr="islam-fac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583362"/>
            <a:ext cx="13004801" cy="5891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كل-عام-وانتم-بخير-.png" descr="كل-عام-وانتم-بخير-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80879" y="58853"/>
            <a:ext cx="4526653" cy="30177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Migraine and Ramada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Migraine and Ramadan</a:t>
            </a:r>
          </a:p>
        </p:txBody>
      </p:sp>
      <p:sp>
        <p:nvSpPr>
          <p:cNvPr id="328" name="Caffeine withdrawal:…"/>
          <p:cNvSpPr txBox="1">
            <a:spLocks noGrp="1"/>
          </p:cNvSpPr>
          <p:nvPr>
            <p:ph type="body" idx="1"/>
          </p:nvPr>
        </p:nvSpPr>
        <p:spPr>
          <a:xfrm>
            <a:off x="508000" y="2628900"/>
            <a:ext cx="11988800" cy="6738947"/>
          </a:xfrm>
          <a:prstGeom prst="rect">
            <a:avLst/>
          </a:prstGeom>
        </p:spPr>
        <p:txBody>
          <a:bodyPr/>
          <a:lstStyle/>
          <a:p>
            <a:pPr marL="328929" indent="-328929" defTabSz="408940">
              <a:spcBef>
                <a:spcPts val="1600"/>
              </a:spcBef>
              <a:buAutoNum type="arabicPeriod"/>
              <a:defRPr sz="2100"/>
            </a:pPr>
            <a:r>
              <a:t>Caffeine withdrawal: </a:t>
            </a:r>
          </a:p>
          <a:p>
            <a:pPr marL="603038" lvl="1" indent="-274108" defTabSz="408940">
              <a:spcBef>
                <a:spcPts val="1600"/>
              </a:spcBef>
              <a:buClrTx/>
              <a:buSzPct val="75000"/>
              <a:buFontTx/>
              <a:buChar char="•"/>
              <a:defRPr sz="2100"/>
            </a:pPr>
            <a:r>
              <a:t>Reduce caffeine consumption in the weeks leading up to their fast, </a:t>
            </a:r>
          </a:p>
          <a:p>
            <a:pPr marL="603038" lvl="1" indent="-274108" defTabSz="408940">
              <a:spcBef>
                <a:spcPts val="1600"/>
              </a:spcBef>
              <a:buClrTx/>
              <a:buSzPct val="75000"/>
              <a:buFontTx/>
              <a:buChar char="•"/>
              <a:defRPr sz="2100"/>
            </a:pPr>
            <a:r>
              <a:t>A cup of strong coffee/tea just before the start of the fast </a:t>
            </a:r>
          </a:p>
          <a:p>
            <a:pPr marL="328929" indent="-328929" defTabSz="408940">
              <a:spcBef>
                <a:spcPts val="1600"/>
              </a:spcBef>
              <a:buAutoNum type="arabicPeriod"/>
              <a:defRPr sz="2100"/>
            </a:pPr>
            <a:r>
              <a:t>Hypoglycaemia </a:t>
            </a:r>
          </a:p>
          <a:p>
            <a:pPr marL="603038" lvl="1" indent="-274108" defTabSz="408940">
              <a:spcBef>
                <a:spcPts val="1600"/>
              </a:spcBef>
              <a:buClrTx/>
              <a:buSzPct val="75000"/>
              <a:buFontTx/>
              <a:buChar char="•"/>
              <a:defRPr sz="2100"/>
            </a:pPr>
            <a:r>
              <a:t>Avoid high sugar meals before the fast begins (rapid rise and drop)</a:t>
            </a:r>
          </a:p>
          <a:p>
            <a:pPr marL="603038" lvl="1" indent="-274108" defTabSz="408940">
              <a:spcBef>
                <a:spcPts val="1600"/>
              </a:spcBef>
              <a:buClrTx/>
              <a:buSzPct val="75000"/>
              <a:buFontTx/>
              <a:buChar char="•"/>
              <a:defRPr sz="2100"/>
            </a:pPr>
            <a:r>
              <a:t>Meals with low glycemic index</a:t>
            </a:r>
          </a:p>
          <a:p>
            <a:pPr marL="328929" indent="-328929" defTabSz="408940">
              <a:spcBef>
                <a:spcPts val="1600"/>
              </a:spcBef>
              <a:buAutoNum type="arabicPeriod"/>
              <a:defRPr sz="2100"/>
            </a:pPr>
            <a:r>
              <a:t>Dehydration: Adequate intake of fluids</a:t>
            </a:r>
          </a:p>
          <a:p>
            <a:pPr marL="328929" indent="-328929" defTabSz="408940">
              <a:spcBef>
                <a:spcPts val="1600"/>
              </a:spcBef>
              <a:buAutoNum type="arabicPeriod"/>
              <a:defRPr sz="2100"/>
            </a:pPr>
            <a:r>
              <a:t>Avoid other triggers </a:t>
            </a:r>
          </a:p>
          <a:p>
            <a:pPr marL="328929" indent="-328929" defTabSz="408940">
              <a:spcBef>
                <a:spcPts val="1600"/>
              </a:spcBef>
              <a:buAutoNum type="arabicPeriod"/>
              <a:defRPr sz="2100"/>
            </a:pPr>
            <a:r>
              <a:t>Keep your routine </a:t>
            </a:r>
          </a:p>
          <a:p>
            <a:pPr marL="328929" indent="-328929" defTabSz="408940">
              <a:spcBef>
                <a:spcPts val="1600"/>
              </a:spcBef>
              <a:buAutoNum type="arabicPeriod"/>
              <a:defRPr sz="2100"/>
            </a:pPr>
            <a:r>
              <a:t>Long acting medications before fasting: Naproxen </a:t>
            </a:r>
          </a:p>
          <a:p>
            <a:pPr marL="328929" indent="-328929" defTabSz="408940">
              <a:spcBef>
                <a:spcPts val="1600"/>
              </a:spcBef>
              <a:buAutoNum type="arabicPeriod"/>
              <a:defRPr sz="2100"/>
            </a:pPr>
            <a:r>
              <a:t>Good control prior to Ramadan </a:t>
            </a:r>
          </a:p>
          <a:p>
            <a:pPr marL="328929" indent="-328929" defTabSz="408940">
              <a:spcBef>
                <a:spcPts val="1600"/>
              </a:spcBef>
              <a:buAutoNum type="arabicPeriod"/>
              <a:defRPr sz="2100"/>
            </a:pPr>
            <a:r>
              <a:t>Initiate preventive treatment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ake Home Messag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Take Home Message  </a:t>
            </a:r>
          </a:p>
        </p:txBody>
      </p:sp>
      <p:sp>
        <p:nvSpPr>
          <p:cNvPr id="331" name="Always screen for RED FLAG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18211" indent="-418211" defTabSz="519937">
              <a:spcBef>
                <a:spcPts val="2100"/>
              </a:spcBef>
              <a:buClrTx/>
              <a:buSzPct val="75000"/>
              <a:buFontTx/>
              <a:buChar char="•"/>
              <a:defRPr sz="3204"/>
            </a:pPr>
            <a:r>
              <a:t>Always screen for </a:t>
            </a:r>
            <a:r>
              <a:rPr>
                <a:solidFill>
                  <a:srgbClr val="DB2513"/>
                </a:solidFill>
              </a:rPr>
              <a:t>RED FLAGS</a:t>
            </a:r>
            <a:r>
              <a:t>  </a:t>
            </a:r>
          </a:p>
          <a:p>
            <a:pPr marL="418211" indent="-418211" defTabSz="519937">
              <a:spcBef>
                <a:spcPts val="2100"/>
              </a:spcBef>
              <a:buClrTx/>
              <a:buSzPct val="75000"/>
              <a:buFontTx/>
              <a:buChar char="•"/>
              <a:defRPr sz="3204"/>
            </a:pPr>
            <a:r>
              <a:t>Take your time to characterize the patient’s primary headache </a:t>
            </a:r>
          </a:p>
          <a:p>
            <a:pPr marL="418211" indent="-418211" defTabSz="519937">
              <a:spcBef>
                <a:spcPts val="2100"/>
              </a:spcBef>
              <a:buClrTx/>
              <a:buSzPct val="75000"/>
              <a:buFontTx/>
              <a:buChar char="•"/>
              <a:defRPr sz="3204"/>
            </a:pPr>
            <a:r>
              <a:t>Always examine the fundus  </a:t>
            </a:r>
          </a:p>
          <a:p>
            <a:pPr marL="418211" indent="-418211" defTabSz="519937">
              <a:spcBef>
                <a:spcPts val="2100"/>
              </a:spcBef>
              <a:buClrTx/>
              <a:buSzPct val="75000"/>
              <a:buFontTx/>
              <a:buChar char="•"/>
              <a:defRPr sz="3204"/>
            </a:pPr>
            <a:r>
              <a:t>Refer patients with red flags to immediate medical care </a:t>
            </a:r>
          </a:p>
          <a:p>
            <a:pPr marL="418211" indent="-418211" defTabSz="519937">
              <a:spcBef>
                <a:spcPts val="2100"/>
              </a:spcBef>
              <a:buClrTx/>
              <a:buSzPct val="75000"/>
              <a:buFontTx/>
              <a:buChar char="•"/>
              <a:defRPr sz="3204"/>
            </a:pPr>
            <a:r>
              <a:t>Educating your patient about diagnosis, triggers, &amp; use of abortive treatment has a vital role in the management </a:t>
            </a:r>
          </a:p>
          <a:p>
            <a:pPr marL="418211" indent="-418211" defTabSz="519937">
              <a:spcBef>
                <a:spcPts val="2100"/>
              </a:spcBef>
              <a:buClrTx/>
              <a:buSzPct val="75000"/>
              <a:buFontTx/>
              <a:buChar char="•"/>
              <a:defRPr sz="3204"/>
            </a:pPr>
            <a:r>
              <a:t>Avoid medication overuse </a:t>
            </a:r>
          </a:p>
          <a:p>
            <a:pPr marL="418211" indent="-418211" defTabSz="519937">
              <a:spcBef>
                <a:spcPts val="2100"/>
              </a:spcBef>
              <a:buClrTx/>
              <a:buSzPct val="75000"/>
              <a:buFontTx/>
              <a:buChar char="•"/>
              <a:defRPr sz="3204"/>
            </a:pPr>
            <a:r>
              <a:t>Only consider OCP after careful screening for risk factors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shutterstock_1033351084.jpg" descr="shutterstock_1033351084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9" r="1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34" name="Thank You…"/>
          <p:cNvSpPr txBox="1">
            <a:spLocks noGrp="1"/>
          </p:cNvSpPr>
          <p:nvPr>
            <p:ph type="title" idx="4294967295"/>
          </p:nvPr>
        </p:nvSpPr>
        <p:spPr>
          <a:xfrm>
            <a:off x="281037" y="7035502"/>
            <a:ext cx="5522863" cy="1803698"/>
          </a:xfrm>
          <a:prstGeom prst="rect">
            <a:avLst/>
          </a:prstGeom>
        </p:spPr>
        <p:txBody>
          <a:bodyPr/>
          <a:lstStyle/>
          <a:p>
            <a:pPr algn="l" defTabSz="443991">
              <a:spcBef>
                <a:spcPts val="1200"/>
              </a:spcBef>
              <a:defRPr sz="5320">
                <a:solidFill>
                  <a:srgbClr val="FFFFFF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t>Thank You </a:t>
            </a:r>
          </a:p>
          <a:p>
            <a:pPr algn="l" defTabSz="443991">
              <a:spcBef>
                <a:spcPts val="1200"/>
              </a:spcBef>
              <a:defRPr sz="5320">
                <a:solidFill>
                  <a:srgbClr val="FFFFFF"/>
                </a:solidFill>
                <a:latin typeface="Bodoni SvtyTwo ITC TT-Bold"/>
                <a:ea typeface="Bodoni SvtyTwo ITC TT-Bold"/>
                <a:cs typeface="Bodoni SvtyTwo ITC TT-Bold"/>
                <a:sym typeface="Bodoni SvtyTwo ITC TT-Bold"/>
              </a:defRPr>
            </a:pPr>
            <a:r>
              <a:t>Question?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eadache RED FLAG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Headache RED FLAGS</a:t>
            </a:r>
          </a:p>
        </p:txBody>
      </p:sp>
      <p:sp>
        <p:nvSpPr>
          <p:cNvPr id="15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7" name="SMJ-59-399-g002.jpg" descr="SMJ-59-399-g0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5822" y="2078939"/>
            <a:ext cx="9173156" cy="75882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Lorem Ipsum Dolor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Lorem Ipsum Dolor</a:t>
            </a:r>
          </a:p>
        </p:txBody>
      </p:sp>
      <p:pic>
        <p:nvPicPr>
          <p:cNvPr id="160" name="nature-mynature-lebanon-mountains-mountains-vie-12-12-2017-6-49-02-pm-l.jpg" descr="nature-mynature-lebanon-mountains-mountains-vie-12-12-2017-6-49-02-pm-l.jpg"/>
          <p:cNvPicPr>
            <a:picLocks noGrp="1"/>
          </p:cNvPicPr>
          <p:nvPr>
            <p:ph type="pic" idx="14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91219" y="558799"/>
            <a:ext cx="5842001" cy="8661401"/>
          </a:xfrm>
          <a:prstGeom prst="rect">
            <a:avLst/>
          </a:prstGeom>
        </p:spPr>
      </p:pic>
      <p:sp>
        <p:nvSpPr>
          <p:cNvPr id="161" name="Characterizing Headach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Characterizing Headache </a:t>
            </a:r>
          </a:p>
        </p:txBody>
      </p:sp>
      <p:sp>
        <p:nvSpPr>
          <p:cNvPr id="162" name="40 yo F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400"/>
            </a:pPr>
            <a:r>
              <a:t>40 yo F</a:t>
            </a:r>
          </a:p>
          <a:p>
            <a:pPr>
              <a:defRPr sz="4400"/>
            </a:pPr>
            <a:r>
              <a:t>1 year Hx of headache </a:t>
            </a:r>
          </a:p>
          <a:p>
            <a:pPr>
              <a:defRPr sz="4400"/>
            </a:pPr>
            <a:r>
              <a:t>No red flags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haracterizing Headach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Characterizing Headache</a:t>
            </a:r>
          </a:p>
        </p:txBody>
      </p:sp>
      <p:sp>
        <p:nvSpPr>
          <p:cNvPr id="165" name="Since when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99440"/>
          <a:lstStyle/>
          <a:p>
            <a:pPr marL="465201" indent="-465201" defTabSz="578358">
              <a:spcBef>
                <a:spcPts val="2300"/>
              </a:spcBef>
              <a:defRPr sz="3564"/>
            </a:pPr>
            <a:r>
              <a:t>Since when?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  <a:r>
              <a:t>Onset 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  <a:r>
              <a:t>Duration of each attack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  <a:r>
              <a:t>Number of attacks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  <a:r>
              <a:t>Frequency 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  <a:r>
              <a:t>Progression 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  <a:r>
              <a:t>Character 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  <a:r>
              <a:t>Location 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  <a:r>
              <a:t>Severity 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  <a:r>
              <a:t>Agg: movement, high ICP, </a:t>
            </a:r>
            <a:r>
              <a:rPr u="sng"/>
              <a:t>posture</a:t>
            </a:r>
            <a:r>
              <a:t>, exertion  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  <a:r>
              <a:t>Relieving: medication, sleep</a:t>
            </a:r>
          </a:p>
          <a:p>
            <a:pPr marL="465201" indent="-465201" defTabSz="578358">
              <a:spcBef>
                <a:spcPts val="2300"/>
              </a:spcBef>
              <a:defRPr sz="3564"/>
            </a:pPr>
            <a:r>
              <a:t>Triggers: environmental, dietary, hormonal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Associated Featur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Associated Features </a:t>
            </a:r>
          </a:p>
        </p:txBody>
      </p:sp>
      <p:sp>
        <p:nvSpPr>
          <p:cNvPr id="168" name="N/V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99440"/>
          <a:lstStyle/>
          <a:p>
            <a:pPr marL="437006" indent="-437006" defTabSz="543305">
              <a:spcBef>
                <a:spcPts val="2200"/>
              </a:spcBef>
              <a:defRPr sz="3348"/>
            </a:pPr>
            <a:r>
              <a:t>N/V</a:t>
            </a:r>
          </a:p>
          <a:p>
            <a:pPr marL="437006" indent="-437006" defTabSz="543305">
              <a:spcBef>
                <a:spcPts val="2200"/>
              </a:spcBef>
              <a:defRPr sz="3348"/>
            </a:pPr>
            <a:r>
              <a:t>Hypersensitivity: photophobia, phonophobia or osmophobia</a:t>
            </a:r>
          </a:p>
          <a:p>
            <a:pPr marL="437006" indent="-437006" defTabSz="543305">
              <a:spcBef>
                <a:spcPts val="2200"/>
              </a:spcBef>
              <a:defRPr sz="3348"/>
            </a:pPr>
            <a:r>
              <a:t>Autonomic: Conjunctival injection, lacrimation, nasal congestion, rhinorrhoe, eyelid edema, facial sweating, miosis and ptosis</a:t>
            </a:r>
          </a:p>
          <a:p>
            <a:pPr marL="437006" indent="-437006" defTabSz="543305">
              <a:spcBef>
                <a:spcPts val="2200"/>
              </a:spcBef>
              <a:defRPr sz="3348"/>
            </a:pPr>
            <a:r>
              <a:t>Restlessness </a:t>
            </a:r>
          </a:p>
          <a:p>
            <a:pPr marL="437006" indent="-437006" defTabSz="543305">
              <a:spcBef>
                <a:spcPts val="2200"/>
              </a:spcBef>
              <a:defRPr sz="3348"/>
            </a:pPr>
            <a:r>
              <a:t>Aura: sensory, visual, speech</a:t>
            </a:r>
          </a:p>
          <a:p>
            <a:pPr marL="437006" indent="-437006" defTabSz="543305">
              <a:spcBef>
                <a:spcPts val="2200"/>
              </a:spcBef>
              <a:defRPr sz="3348"/>
            </a:pPr>
            <a:r>
              <a:t>Prodromal symptoms: hype/hyporeactivity, depression, cravings, repetitive yawning, fatigue and neck stiffness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2065</Words>
  <Application>Microsoft Office PowerPoint</Application>
  <PresentationFormat>Custom</PresentationFormat>
  <Paragraphs>370</Paragraphs>
  <Slides>56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New_Template4</vt:lpstr>
      <vt:lpstr>Approach to Headache in GP</vt:lpstr>
      <vt:lpstr>Outline </vt:lpstr>
      <vt:lpstr>What is Headache?</vt:lpstr>
      <vt:lpstr>Case 1</vt:lpstr>
      <vt:lpstr>Headache REG FLAGS</vt:lpstr>
      <vt:lpstr>Headache RED FLAGS</vt:lpstr>
      <vt:lpstr>Characterizing Headache </vt:lpstr>
      <vt:lpstr>Characterizing Headache</vt:lpstr>
      <vt:lpstr>Associated Features </vt:lpstr>
      <vt:lpstr>Primary Headaches </vt:lpstr>
      <vt:lpstr>Migraine Without Aura</vt:lpstr>
      <vt:lpstr>Migraine With Aura</vt:lpstr>
      <vt:lpstr>PowerPoint Presentation</vt:lpstr>
      <vt:lpstr>Cluster Headache </vt:lpstr>
      <vt:lpstr>Tension Headache  </vt:lpstr>
      <vt:lpstr>Examination:</vt:lpstr>
      <vt:lpstr>Does High BP Cause Headache?</vt:lpstr>
      <vt:lpstr>Shall I Refer to Ophthalmologist?</vt:lpstr>
      <vt:lpstr>Shall I Refer to ENT?</vt:lpstr>
      <vt:lpstr>When to Refer?</vt:lpstr>
      <vt:lpstr>When to Refer?</vt:lpstr>
      <vt:lpstr>Urgent Referral to ER</vt:lpstr>
      <vt:lpstr>PowerPoint Presentation</vt:lpstr>
      <vt:lpstr>PowerPoint Presentation</vt:lpstr>
      <vt:lpstr>Case 4</vt:lpstr>
      <vt:lpstr>Routine Neurology Referral</vt:lpstr>
      <vt:lpstr>How to Refer?</vt:lpstr>
      <vt:lpstr>Investigations: when to image?</vt:lpstr>
      <vt:lpstr>Management of Migraine</vt:lpstr>
      <vt:lpstr>Case 5 </vt:lpstr>
      <vt:lpstr>Non-Pharmacologic al Treatment</vt:lpstr>
      <vt:lpstr>PowerPoint Presentation</vt:lpstr>
      <vt:lpstr>Acute Migraine Treatment </vt:lpstr>
      <vt:lpstr>Acute Migraine Treatment </vt:lpstr>
      <vt:lpstr>PowerPoint Presentation</vt:lpstr>
      <vt:lpstr>PowerPoint Presentation</vt:lpstr>
      <vt:lpstr>Acute Migraine Treatment </vt:lpstr>
      <vt:lpstr>Preventive Migraine Treatment </vt:lpstr>
      <vt:lpstr>Preventive Migraine Treatment </vt:lpstr>
      <vt:lpstr>PowerPoint Presentation</vt:lpstr>
      <vt:lpstr>Preventive Migraine Treatment </vt:lpstr>
      <vt:lpstr>Preventive Migraine Treatment </vt:lpstr>
      <vt:lpstr>Case 6:</vt:lpstr>
      <vt:lpstr>Medication Overuse Headache</vt:lpstr>
      <vt:lpstr>Medication Overuse Headache</vt:lpstr>
      <vt:lpstr>Case 7:</vt:lpstr>
      <vt:lpstr>Migraine and OCP</vt:lpstr>
      <vt:lpstr>Migraine and OCP</vt:lpstr>
      <vt:lpstr>Migraine and OCP</vt:lpstr>
      <vt:lpstr>Migraine and OCP</vt:lpstr>
      <vt:lpstr>Migraine and OCP</vt:lpstr>
      <vt:lpstr>Migraine and OCP</vt:lpstr>
      <vt:lpstr>Migraine and Ramadan</vt:lpstr>
      <vt:lpstr>Migraine and Ramadan</vt:lpstr>
      <vt:lpstr>Take Home Message  </vt:lpstr>
      <vt:lpstr>Thank You  Question?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Approach to Headache in GP</dc:title>
  <cp:lastModifiedBy>freakitis@gmail.com</cp:lastModifiedBy>
  <cp:revision>2</cp:revision>
  <dcterms:modified xsi:type="dcterms:W3CDTF">2019-04-18T16:32:43Z</dcterms:modified>
</cp:coreProperties>
</file>